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Default Extension="tiff" ContentType="image/tif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308" r:id="rId5"/>
    <p:sldId id="309" r:id="rId6"/>
    <p:sldId id="278" r:id="rId7"/>
    <p:sldId id="305" r:id="rId8"/>
    <p:sldId id="304" r:id="rId9"/>
    <p:sldId id="306" r:id="rId10"/>
    <p:sldId id="307" r:id="rId11"/>
    <p:sldId id="279" r:id="rId12"/>
    <p:sldId id="298" r:id="rId13"/>
    <p:sldId id="310" r:id="rId14"/>
    <p:sldId id="280" r:id="rId15"/>
    <p:sldId id="299" r:id="rId16"/>
    <p:sldId id="311" r:id="rId17"/>
    <p:sldId id="281" r:id="rId18"/>
    <p:sldId id="312" r:id="rId19"/>
    <p:sldId id="262" r:id="rId20"/>
    <p:sldId id="315" r:id="rId21"/>
    <p:sldId id="260" r:id="rId22"/>
    <p:sldId id="313" r:id="rId23"/>
    <p:sldId id="314" r:id="rId24"/>
    <p:sldId id="282" r:id="rId25"/>
    <p:sldId id="301" r:id="rId26"/>
    <p:sldId id="300" r:id="rId27"/>
    <p:sldId id="283" r:id="rId28"/>
    <p:sldId id="318" r:id="rId29"/>
    <p:sldId id="284" r:id="rId30"/>
    <p:sldId id="285" r:id="rId31"/>
    <p:sldId id="317" r:id="rId32"/>
    <p:sldId id="263" r:id="rId33"/>
    <p:sldId id="264" r:id="rId34"/>
    <p:sldId id="286" r:id="rId35"/>
    <p:sldId id="316" r:id="rId36"/>
    <p:sldId id="289" r:id="rId37"/>
    <p:sldId id="287" r:id="rId38"/>
    <p:sldId id="266" r:id="rId39"/>
    <p:sldId id="320" r:id="rId40"/>
    <p:sldId id="265" r:id="rId41"/>
    <p:sldId id="288" r:id="rId42"/>
    <p:sldId id="319" r:id="rId43"/>
    <p:sldId id="267" r:id="rId44"/>
    <p:sldId id="290" r:id="rId45"/>
    <p:sldId id="321" r:id="rId46"/>
    <p:sldId id="268" r:id="rId47"/>
    <p:sldId id="291" r:id="rId48"/>
    <p:sldId id="322" r:id="rId49"/>
    <p:sldId id="292" r:id="rId50"/>
    <p:sldId id="272" r:id="rId51"/>
    <p:sldId id="323" r:id="rId52"/>
    <p:sldId id="275" r:id="rId53"/>
    <p:sldId id="276" r:id="rId54"/>
    <p:sldId id="324" r:id="rId55"/>
    <p:sldId id="271" r:id="rId56"/>
    <p:sldId id="302" r:id="rId57"/>
    <p:sldId id="293" r:id="rId58"/>
    <p:sldId id="303" r:id="rId59"/>
    <p:sldId id="294" r:id="rId60"/>
    <p:sldId id="273" r:id="rId61"/>
    <p:sldId id="295" r:id="rId62"/>
    <p:sldId id="296" r:id="rId63"/>
    <p:sldId id="274" r:id="rId64"/>
    <p:sldId id="297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0FA-720D-4414-9FE6-628692398FF8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4.xml"/><Relationship Id="rId7" Type="http://schemas.openxmlformats.org/officeDocument/2006/relationships/image" Target="../media/image13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emf"/><Relationship Id="rId5" Type="http://schemas.openxmlformats.org/officeDocument/2006/relationships/tags" Target="../tags/tag16.xml"/><Relationship Id="rId10" Type="http://schemas.openxmlformats.org/officeDocument/2006/relationships/image" Target="../media/image16.emf"/><Relationship Id="rId4" Type="http://schemas.openxmlformats.org/officeDocument/2006/relationships/tags" Target="../tags/tag15.xml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0.xml"/><Relationship Id="rId7" Type="http://schemas.openxmlformats.org/officeDocument/2006/relationships/image" Target="../media/image3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the probability that document </a:t>
            </a:r>
            <a:r>
              <a:rPr lang="en-US" i="1" dirty="0" smtClean="0"/>
              <a:t>d</a:t>
            </a:r>
            <a:r>
              <a:rPr lang="en-US" dirty="0" smtClean="0"/>
              <a:t> is observed given the class is known to be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Estimate depends on the </a:t>
            </a:r>
            <a:r>
              <a:rPr lang="en-US" i="1" dirty="0" smtClean="0"/>
              <a:t>event space</a:t>
            </a:r>
            <a:r>
              <a:rPr lang="en-US" dirty="0" smtClean="0"/>
              <a:t> used to represent the documents</a:t>
            </a:r>
          </a:p>
          <a:p>
            <a:r>
              <a:rPr lang="en-US" dirty="0" smtClean="0"/>
              <a:t>What is an event space?</a:t>
            </a:r>
          </a:p>
          <a:p>
            <a:pPr lvl="1"/>
            <a:r>
              <a:rPr lang="en-US" dirty="0" smtClean="0"/>
              <a:t>The set of all possible outcomes for a given random variable</a:t>
            </a:r>
          </a:p>
          <a:p>
            <a:pPr lvl="1"/>
            <a:r>
              <a:rPr lang="en-US" dirty="0" smtClean="0"/>
              <a:t>For a coin toss random variable the event space is </a:t>
            </a:r>
            <a:r>
              <a:rPr lang="en-US" i="1" dirty="0" smtClean="0"/>
              <a:t>S</a:t>
            </a:r>
            <a:r>
              <a:rPr lang="en-US" dirty="0" smtClean="0"/>
              <a:t> = {heads, tails}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Bernoulli Event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represented as binary vectors</a:t>
            </a:r>
          </a:p>
          <a:p>
            <a:pPr lvl="1"/>
            <a:r>
              <a:rPr lang="en-US" dirty="0" smtClean="0"/>
              <a:t>One entry for every word in the vocabulary</a:t>
            </a:r>
          </a:p>
          <a:p>
            <a:pPr lvl="1"/>
            <a:r>
              <a:rPr lang="en-US" dirty="0" smtClean="0"/>
              <a:t>Entry </a:t>
            </a:r>
            <a:r>
              <a:rPr lang="en-US" i="1" dirty="0" smtClean="0"/>
              <a:t>i</a:t>
            </a:r>
            <a:r>
              <a:rPr lang="en-US" dirty="0" smtClean="0"/>
              <a:t> = 1 if word </a:t>
            </a:r>
            <a:r>
              <a:rPr lang="en-US" i="1" dirty="0" smtClean="0"/>
              <a:t>i</a:t>
            </a:r>
            <a:r>
              <a:rPr lang="en-US" dirty="0" smtClean="0"/>
              <a:t> occurs in the document and is 0 otherwise</a:t>
            </a:r>
          </a:p>
          <a:p>
            <a:r>
              <a:rPr lang="en-US" dirty="0" smtClean="0"/>
              <a:t>Multiple Bernoulli distribution is a natural way to model distributions over binary vectors</a:t>
            </a:r>
          </a:p>
          <a:p>
            <a:r>
              <a:rPr lang="en-US" dirty="0" smtClean="0"/>
              <a:t>Same event space as used in the classical probabilistic retrieval model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Bernoulli Document Representation</a:t>
            </a:r>
            <a:endParaRPr lang="en-US" dirty="0"/>
          </a:p>
        </p:txBody>
      </p:sp>
      <p:pic>
        <p:nvPicPr>
          <p:cNvPr id="28673" name="Picture 1" descr="C:\Users\croft\Desktop\t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558088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Multiple-Bernoulli: 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computed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Laplacian</a:t>
            </a:r>
            <a:r>
              <a:rPr lang="en-US" dirty="0" smtClean="0"/>
              <a:t> smoothed estimate: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Collection smoothed estimate:</a:t>
            </a:r>
            <a:endParaRPr lang="en-US" dirty="0"/>
          </a:p>
        </p:txBody>
      </p:sp>
      <p:pic>
        <p:nvPicPr>
          <p:cNvPr id="11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340" y="2514598"/>
            <a:ext cx="5131318" cy="60960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18045" y="4191000"/>
            <a:ext cx="2107908" cy="58375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27525" y="5817039"/>
            <a:ext cx="2488949" cy="659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Event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Documents are represented as vectors of term frequencies</a:t>
            </a:r>
          </a:p>
          <a:p>
            <a:pPr lvl="1"/>
            <a:r>
              <a:rPr lang="en-US" dirty="0" smtClean="0"/>
              <a:t>One entry for every word in the vocabulary</a:t>
            </a:r>
          </a:p>
          <a:p>
            <a:pPr lvl="1"/>
            <a:r>
              <a:rPr lang="en-US" dirty="0" smtClean="0"/>
              <a:t>Entry </a:t>
            </a:r>
            <a:r>
              <a:rPr lang="en-US" i="1" dirty="0" smtClean="0"/>
              <a:t>i</a:t>
            </a:r>
            <a:r>
              <a:rPr lang="en-US" dirty="0" smtClean="0"/>
              <a:t> = number of times that term </a:t>
            </a:r>
            <a:r>
              <a:rPr lang="en-US" i="1" dirty="0" smtClean="0"/>
              <a:t>i </a:t>
            </a:r>
            <a:r>
              <a:rPr lang="en-US" dirty="0" smtClean="0"/>
              <a:t>occurs in the document</a:t>
            </a:r>
          </a:p>
          <a:p>
            <a:r>
              <a:rPr lang="en-US" dirty="0" smtClean="0"/>
              <a:t>Multinomial distribution is a natural way to model distributions over frequency vectors</a:t>
            </a:r>
          </a:p>
          <a:p>
            <a:r>
              <a:rPr lang="en-US" dirty="0" smtClean="0"/>
              <a:t>Same event space as used in the language modeling retrieval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Multinomial Document Representation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076" y="2007094"/>
            <a:ext cx="7543846" cy="3403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Multinomial: 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computed 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Laplacian</a:t>
            </a:r>
            <a:r>
              <a:rPr lang="en-US" dirty="0" smtClean="0"/>
              <a:t> smoothed estimate: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Collection smoothed estimate: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093" y="2235706"/>
            <a:ext cx="6781813" cy="1269494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152" y="4419600"/>
            <a:ext cx="2107695" cy="6096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1743" y="5893306"/>
            <a:ext cx="2540513" cy="73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geometric principles</a:t>
            </a:r>
          </a:p>
          <a:p>
            <a:r>
              <a:rPr lang="en-US" dirty="0" smtClean="0"/>
              <a:t>Given a set of inputs labeled ‘+’ and ‘-’, find the “best” </a:t>
            </a:r>
            <a:r>
              <a:rPr lang="en-US" dirty="0" err="1" smtClean="0"/>
              <a:t>hyperplane</a:t>
            </a:r>
            <a:r>
              <a:rPr lang="en-US" dirty="0" smtClean="0"/>
              <a:t> that separates the ‘+’s and ‘-’s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is “best” defined?</a:t>
            </a:r>
          </a:p>
          <a:p>
            <a:pPr lvl="1"/>
            <a:r>
              <a:rPr lang="en-US" dirty="0" smtClean="0"/>
              <a:t>What if no </a:t>
            </a:r>
            <a:r>
              <a:rPr lang="en-US" dirty="0" err="1" smtClean="0"/>
              <a:t>hyperplane</a:t>
            </a:r>
            <a:r>
              <a:rPr lang="en-US" dirty="0" smtClean="0"/>
              <a:t> exists such that the ‘+’s and ‘-’s can be perfectly separated?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“Best”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what is a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generalization of a line to higher dimensions</a:t>
            </a:r>
          </a:p>
          <a:p>
            <a:pPr lvl="1"/>
            <a:r>
              <a:rPr lang="en-US" dirty="0" smtClean="0"/>
              <a:t>Defined by a vector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With SVMs, the best </a:t>
            </a:r>
            <a:r>
              <a:rPr lang="en-US" dirty="0" err="1" smtClean="0"/>
              <a:t>hyperplane</a:t>
            </a:r>
            <a:r>
              <a:rPr lang="en-US" dirty="0" smtClean="0"/>
              <a:t> is the one with the </a:t>
            </a:r>
            <a:r>
              <a:rPr lang="en-US" i="1" dirty="0" smtClean="0"/>
              <a:t>maximum margin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30000" dirty="0" smtClean="0"/>
              <a:t>-</a:t>
            </a:r>
            <a:r>
              <a:rPr lang="en-US" dirty="0" smtClean="0"/>
              <a:t> are the closest ‘+’ and ‘-’ inputs to the </a:t>
            </a:r>
            <a:r>
              <a:rPr lang="en-US" dirty="0" err="1" smtClean="0"/>
              <a:t>hyperplane</a:t>
            </a:r>
            <a:r>
              <a:rPr lang="en-US" dirty="0" smtClean="0"/>
              <a:t>, then the margin is: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485" y="5638800"/>
            <a:ext cx="3531115" cy="63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457255" y="1409700"/>
            <a:ext cx="6229491" cy="5147887"/>
            <a:chOff x="1390509" y="1485900"/>
            <a:chExt cx="6229491" cy="5147887"/>
          </a:xfrm>
        </p:grpSpPr>
        <p:sp>
          <p:nvSpPr>
            <p:cNvPr id="4" name="TextBox 3"/>
            <p:cNvSpPr txBox="1"/>
            <p:nvPr/>
          </p:nvSpPr>
          <p:spPr>
            <a:xfrm>
              <a:off x="2419209" y="26860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0509" y="502920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6709" y="176830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459" y="29146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409" y="34861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7809" y="388620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6559" y="18859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0609" y="47434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6959" y="22288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9609" y="59436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6859" y="26860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62609" y="46291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9809" y="34861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059" y="48577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76809" y="39433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33759" y="59436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909" y="32575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3609" y="41148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0809" y="56578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sz="24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933434" y="1971675"/>
              <a:ext cx="5143500" cy="417195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2847834" y="1971675"/>
              <a:ext cx="5143500" cy="417195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133334" y="1971675"/>
              <a:ext cx="5143500" cy="417195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33709" y="3486150"/>
              <a:ext cx="1085850" cy="85725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2275911">
              <a:off x="4178666" y="3491689"/>
              <a:ext cx="12573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Margin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8503314">
              <a:off x="1973185" y="5045349"/>
              <a:ext cx="2653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Hyperplane</a:t>
              </a:r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390759" y="417195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33859" y="1828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847959" y="57150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059" y="33147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6259" y="616885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733409" y="622600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04809" y="2114550"/>
              <a:ext cx="1257300" cy="306245"/>
            </a:xfrm>
            <a:prstGeom prst="rect">
              <a:avLst/>
            </a:prstGeom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6362418" y="5657850"/>
              <a:ext cx="1257582" cy="3063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Picture 6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 rot="18516239">
              <a:off x="2919083" y="5342510"/>
              <a:ext cx="1257864" cy="27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Picture 6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 rot="18516238">
              <a:off x="3376253" y="3297246"/>
              <a:ext cx="1258147" cy="2758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6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 rot="18516238">
              <a:off x="4519238" y="4446143"/>
              <a:ext cx="1503977" cy="27586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Classification and clustering are classical pattern recognition / machine learning problems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Asks “what class does this item belong to?”</a:t>
            </a:r>
          </a:p>
          <a:p>
            <a:pPr lvl="1"/>
            <a:r>
              <a:rPr lang="en-US" i="1" dirty="0" smtClean="0"/>
              <a:t>Supervised learning </a:t>
            </a:r>
            <a:r>
              <a:rPr lang="en-US" dirty="0" smtClean="0"/>
              <a:t>task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Asks “how can I group this set of items?”</a:t>
            </a:r>
          </a:p>
          <a:p>
            <a:pPr lvl="1"/>
            <a:r>
              <a:rPr lang="en-US" i="1" dirty="0" smtClean="0"/>
              <a:t>Unsupervised learning</a:t>
            </a:r>
            <a:r>
              <a:rPr lang="en-US" dirty="0" smtClean="0"/>
              <a:t> task</a:t>
            </a:r>
          </a:p>
          <a:p>
            <a:r>
              <a:rPr lang="en-US" dirty="0" smtClean="0"/>
              <a:t>Items can be documents, queries, emails, entities, images, etc.</a:t>
            </a:r>
            <a:endParaRPr lang="en-US" dirty="0"/>
          </a:p>
          <a:p>
            <a:r>
              <a:rPr lang="en-US" dirty="0" smtClean="0"/>
              <a:t>Useful for a wide variety of search engine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“Best”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typically assumed that                            ,</a:t>
            </a:r>
            <a:br>
              <a:rPr lang="en-US" dirty="0" smtClean="0"/>
            </a:br>
            <a:r>
              <a:rPr lang="en-US" dirty="0" smtClean="0"/>
              <a:t>which does not change the solution to the problem</a:t>
            </a:r>
          </a:p>
          <a:p>
            <a:r>
              <a:rPr lang="en-US" dirty="0" smtClean="0"/>
              <a:t>Thus, to find the </a:t>
            </a:r>
            <a:r>
              <a:rPr lang="en-US" dirty="0" err="1" smtClean="0"/>
              <a:t>hyperplane</a:t>
            </a:r>
            <a:r>
              <a:rPr lang="en-US" dirty="0" smtClean="0"/>
              <a:t> with the largest margin, we must maximize        .</a:t>
            </a:r>
          </a:p>
          <a:p>
            <a:r>
              <a:rPr lang="en-US" dirty="0" smtClean="0"/>
              <a:t>This is equivalent to minimizing        .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1752600"/>
            <a:ext cx="2439338" cy="30491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3657600"/>
            <a:ext cx="483293" cy="60983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2275" y="4343400"/>
            <a:ext cx="559525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6700" y="2227734"/>
            <a:ext cx="4152900" cy="2935933"/>
            <a:chOff x="457200" y="533400"/>
            <a:chExt cx="8305800" cy="5871865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60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4724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541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152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53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434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5800" y="99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9000" y="1600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0" y="4191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96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4600" y="4495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3505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82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48400" y="2362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8000" y="3505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4343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05400" y="2227734"/>
            <a:ext cx="3429000" cy="2935933"/>
            <a:chOff x="990600" y="533400"/>
            <a:chExt cx="6858000" cy="5871865"/>
          </a:xfrm>
        </p:grpSpPr>
        <p:sp>
          <p:nvSpPr>
            <p:cNvPr id="36" name="TextBox 35"/>
            <p:cNvSpPr txBox="1"/>
            <p:nvPr/>
          </p:nvSpPr>
          <p:spPr>
            <a:xfrm>
              <a:off x="1828800" y="160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3352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0" y="541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8200" y="152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0" y="495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5105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8600" y="53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24000" y="434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600" y="2895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7000" y="5791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9000" y="1600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62600" y="762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24400" y="2819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24600" y="4495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3505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482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2362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3505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8200" y="4343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vs. Non-Separable Data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724400" y="1981200"/>
            <a:ext cx="4191000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8600" y="1981200"/>
            <a:ext cx="4267200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 flipH="1" flipV="1">
            <a:off x="952500" y="2400300"/>
            <a:ext cx="3124200" cy="25908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8600" y="5638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Separable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4724400" y="5638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Non-Separable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Separable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math: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English:</a:t>
            </a:r>
          </a:p>
          <a:p>
            <a:pPr lvl="1"/>
            <a:r>
              <a:rPr lang="en-US" dirty="0" smtClean="0"/>
              <a:t>Find the largest margin </a:t>
            </a:r>
            <a:r>
              <a:rPr lang="en-US" dirty="0" err="1" smtClean="0"/>
              <a:t>hyperplane</a:t>
            </a:r>
            <a:r>
              <a:rPr lang="en-US" dirty="0" smtClean="0"/>
              <a:t> that separates the ‘+’s and ‘-’s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094" y="2362200"/>
            <a:ext cx="5257810" cy="14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Linearly Non-Separable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math: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English:</a:t>
            </a:r>
          </a:p>
          <a:p>
            <a:pPr lvl="1"/>
            <a:r>
              <a:rPr lang="el-GR" i="1" dirty="0" smtClean="0"/>
              <a:t>ξ</a:t>
            </a:r>
            <a:r>
              <a:rPr lang="en-US" i="1" baseline="-25000" dirty="0" smtClean="0"/>
              <a:t>i</a:t>
            </a:r>
            <a:r>
              <a:rPr lang="en-US" dirty="0" smtClean="0"/>
              <a:t> denotes how misclassified instance </a:t>
            </a:r>
            <a:r>
              <a:rPr lang="en-US" i="1" dirty="0" smtClean="0"/>
              <a:t>i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Find a </a:t>
            </a:r>
            <a:r>
              <a:rPr lang="en-US" dirty="0" err="1" smtClean="0"/>
              <a:t>hyperplane</a:t>
            </a:r>
            <a:r>
              <a:rPr lang="en-US" dirty="0" smtClean="0"/>
              <a:t> that has a large margin and lowest misclassification cost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948" y="2183888"/>
            <a:ext cx="6070103" cy="185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Linearly non-separable data may become linearly separable if transformed, or mapped, to a higher dimension space</a:t>
            </a:r>
          </a:p>
          <a:p>
            <a:r>
              <a:rPr lang="en-US" dirty="0" smtClean="0"/>
              <a:t>Computing vector math (i.e., dot products) in very high dimensional space is costly</a:t>
            </a:r>
          </a:p>
          <a:p>
            <a:r>
              <a:rPr lang="en-US" dirty="0" smtClean="0"/>
              <a:t>The kernel trick allows very high dimensional dot products to be computed efficiently</a:t>
            </a:r>
            <a:endParaRPr lang="en-US" dirty="0"/>
          </a:p>
          <a:p>
            <a:r>
              <a:rPr lang="en-US" dirty="0" smtClean="0"/>
              <a:t>Allows inputs to be implicitly mapped to high (possibly infinite) dimensional space with little computational overhead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function maps 2-vectors to 3-vectors: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way to compute                 is to map the inputs and compute the dot product in the higher dimensional space</a:t>
            </a:r>
          </a:p>
          <a:p>
            <a:r>
              <a:rPr lang="en-US" dirty="0" smtClean="0"/>
              <a:t>However, the dot product can be done entirely in the original 2-dimensional space: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3" y="2183890"/>
            <a:ext cx="2362204" cy="940310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90" y="5486400"/>
            <a:ext cx="4953010" cy="71171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7088" y="3454908"/>
            <a:ext cx="1245112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Kernels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previous example is known as the polynomial kernel (with </a:t>
            </a:r>
            <a:r>
              <a:rPr lang="en-US" i="1" dirty="0" smtClean="0"/>
              <a:t>p</a:t>
            </a:r>
            <a:r>
              <a:rPr lang="en-US" dirty="0" smtClean="0"/>
              <a:t> = 2)</a:t>
            </a:r>
          </a:p>
          <a:p>
            <a:r>
              <a:rPr lang="en-US" dirty="0" smtClean="0"/>
              <a:t>Most common kernels are linear, polynomial, and Gaussian</a:t>
            </a:r>
          </a:p>
          <a:p>
            <a:r>
              <a:rPr lang="en-US" dirty="0" smtClean="0"/>
              <a:t>Each kernel performs a dot product in a higher implicit dimensional space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46" y="4572000"/>
            <a:ext cx="8203707" cy="1600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Non-Binary Classification with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versus all</a:t>
            </a:r>
          </a:p>
          <a:p>
            <a:pPr lvl="1"/>
            <a:r>
              <a:rPr lang="en-US" dirty="0" smtClean="0"/>
              <a:t>Train “class </a:t>
            </a:r>
            <a:r>
              <a:rPr lang="en-US" i="1" dirty="0" smtClean="0"/>
              <a:t>c</a:t>
            </a:r>
            <a:r>
              <a:rPr lang="en-US" dirty="0" smtClean="0"/>
              <a:t> vs. not class </a:t>
            </a:r>
            <a:r>
              <a:rPr lang="en-US" i="1" dirty="0" smtClean="0"/>
              <a:t>c</a:t>
            </a:r>
            <a:r>
              <a:rPr lang="en-US" dirty="0" smtClean="0"/>
              <a:t>” SVM for every class</a:t>
            </a:r>
          </a:p>
          <a:p>
            <a:pPr lvl="1"/>
            <a:r>
              <a:rPr lang="en-US" dirty="0" smtClean="0"/>
              <a:t>If there are K classes, must train </a:t>
            </a:r>
            <a:r>
              <a:rPr lang="en-US" i="1" dirty="0" smtClean="0"/>
              <a:t>K</a:t>
            </a:r>
            <a:r>
              <a:rPr lang="en-US" dirty="0" smtClean="0"/>
              <a:t> classifiers</a:t>
            </a:r>
          </a:p>
          <a:p>
            <a:pPr lvl="1"/>
            <a:r>
              <a:rPr lang="en-US" dirty="0" smtClean="0"/>
              <a:t>Classify items according to: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versus one</a:t>
            </a:r>
          </a:p>
          <a:p>
            <a:pPr lvl="1"/>
            <a:r>
              <a:rPr lang="en-US" dirty="0" smtClean="0"/>
              <a:t>Train a binary classifier for every pair of classes</a:t>
            </a:r>
          </a:p>
          <a:p>
            <a:pPr lvl="1"/>
            <a:r>
              <a:rPr lang="en-US" dirty="0" smtClean="0"/>
              <a:t>Must train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-1)/2 classifiers</a:t>
            </a:r>
          </a:p>
          <a:p>
            <a:pPr lvl="1"/>
            <a:r>
              <a:rPr lang="en-US" dirty="0" smtClean="0"/>
              <a:t>Computationally expensive for large values of </a:t>
            </a:r>
            <a:r>
              <a:rPr lang="en-US" i="1" dirty="0" smtClean="0"/>
              <a:t>K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571545"/>
            <a:ext cx="3048000" cy="39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SVM optimization problem is not straightforward</a:t>
            </a:r>
          </a:p>
          <a:p>
            <a:r>
              <a:rPr lang="en-US" dirty="0" smtClean="0"/>
              <a:t>Many good software packages exist</a:t>
            </a:r>
          </a:p>
          <a:p>
            <a:pPr lvl="1"/>
            <a:r>
              <a:rPr lang="en-US" dirty="0" smtClean="0"/>
              <a:t>SVM-Light</a:t>
            </a:r>
          </a:p>
          <a:p>
            <a:pPr lvl="1"/>
            <a:r>
              <a:rPr lang="en-US" dirty="0" smtClean="0"/>
              <a:t>LIBSVM</a:t>
            </a:r>
          </a:p>
          <a:p>
            <a:pPr lvl="1"/>
            <a:r>
              <a:rPr lang="en-US" dirty="0" smtClean="0"/>
              <a:t>R library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SVM Toolbox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classification metrics</a:t>
            </a:r>
          </a:p>
          <a:p>
            <a:pPr lvl="1"/>
            <a:r>
              <a:rPr lang="en-US" dirty="0" smtClean="0"/>
              <a:t>Accuracy (precision at rank 1)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F-measure</a:t>
            </a:r>
          </a:p>
          <a:p>
            <a:pPr lvl="1"/>
            <a:r>
              <a:rPr lang="en-US" dirty="0" smtClean="0"/>
              <a:t>ROC curve analysis</a:t>
            </a:r>
          </a:p>
          <a:p>
            <a:r>
              <a:rPr lang="en-US" dirty="0" smtClean="0"/>
              <a:t>Differences from IR metrics</a:t>
            </a:r>
          </a:p>
          <a:p>
            <a:pPr lvl="1"/>
            <a:r>
              <a:rPr lang="en-US" dirty="0" smtClean="0"/>
              <a:t>“Relevant” replaced with “classified correctly”</a:t>
            </a:r>
          </a:p>
          <a:p>
            <a:pPr lvl="1"/>
            <a:r>
              <a:rPr lang="en-US" dirty="0" err="1" smtClean="0"/>
              <a:t>Microaveraging</a:t>
            </a:r>
            <a:r>
              <a:rPr lang="en-US" dirty="0" smtClean="0"/>
              <a:t> more commonly used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 is the task of automatically applying labels to items</a:t>
            </a:r>
          </a:p>
          <a:p>
            <a:r>
              <a:rPr lang="en-US" dirty="0" smtClean="0"/>
              <a:t>Useful for many search-related tasks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Sentiment classification</a:t>
            </a:r>
          </a:p>
          <a:p>
            <a:pPr lvl="1"/>
            <a:r>
              <a:rPr lang="en-US" dirty="0" smtClean="0"/>
              <a:t>Online advertising</a:t>
            </a:r>
          </a:p>
          <a:p>
            <a:r>
              <a:rPr lang="en-US" dirty="0" smtClean="0"/>
              <a:t>Two common approaches</a:t>
            </a:r>
          </a:p>
          <a:p>
            <a:pPr lvl="1"/>
            <a:r>
              <a:rPr lang="en-US" dirty="0" smtClean="0"/>
              <a:t>Probabilistic</a:t>
            </a:r>
          </a:p>
          <a:p>
            <a:pPr lvl="1"/>
            <a:r>
              <a:rPr lang="en-US" dirty="0" smtClean="0"/>
              <a:t>Geometric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classifiers</a:t>
            </a:r>
          </a:p>
          <a:p>
            <a:pPr lvl="1"/>
            <a:r>
              <a:rPr lang="en-US" dirty="0" smtClean="0"/>
              <a:t>Generative (Naïve-</a:t>
            </a:r>
            <a:r>
              <a:rPr lang="en-US" dirty="0" err="1" smtClean="0"/>
              <a:t>Bayes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Discriminative (SVMs)</a:t>
            </a:r>
          </a:p>
          <a:p>
            <a:pPr lvl="1"/>
            <a:r>
              <a:rPr lang="en-US" dirty="0" smtClean="0"/>
              <a:t>Non-parametric (nearest neighbor)</a:t>
            </a:r>
          </a:p>
          <a:p>
            <a:r>
              <a:rPr lang="en-US" dirty="0" smtClean="0"/>
              <a:t>Types of learning</a:t>
            </a:r>
          </a:p>
          <a:p>
            <a:pPr lvl="1"/>
            <a:r>
              <a:rPr lang="en-US" dirty="0" smtClean="0"/>
              <a:t>Supervised (Naïve-</a:t>
            </a:r>
            <a:r>
              <a:rPr lang="en-US" dirty="0" err="1" smtClean="0"/>
              <a:t>Bayes</a:t>
            </a:r>
            <a:r>
              <a:rPr lang="en-US" dirty="0" smtClean="0"/>
              <a:t>, SVMs)</a:t>
            </a:r>
          </a:p>
          <a:p>
            <a:pPr lvl="1"/>
            <a:r>
              <a:rPr lang="en-US" dirty="0" smtClean="0"/>
              <a:t>Semi-supervised (Rocchio, relevance models)</a:t>
            </a:r>
          </a:p>
          <a:p>
            <a:pPr lvl="1"/>
            <a:r>
              <a:rPr lang="en-US" dirty="0" smtClean="0"/>
              <a:t>Unsupervised (clustering)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Generative models</a:t>
            </a:r>
          </a:p>
          <a:p>
            <a:pPr lvl="1"/>
            <a:r>
              <a:rPr lang="en-US" dirty="0" smtClean="0"/>
              <a:t>Assumes documents and classes are drawn from joint distribution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Typically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decomposed to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P(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Effectiveness depends on how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is modeled</a:t>
            </a:r>
          </a:p>
          <a:p>
            <a:pPr lvl="1"/>
            <a:r>
              <a:rPr lang="en-US" dirty="0" smtClean="0"/>
              <a:t>Typically more effective when little training data exists</a:t>
            </a:r>
          </a:p>
          <a:p>
            <a:r>
              <a:rPr lang="en-US" dirty="0" smtClean="0"/>
              <a:t>Discriminative models</a:t>
            </a:r>
          </a:p>
          <a:p>
            <a:pPr lvl="1"/>
            <a:r>
              <a:rPr lang="en-US" dirty="0" smtClean="0"/>
              <a:t>Directly model class assignment problem</a:t>
            </a:r>
          </a:p>
          <a:p>
            <a:pPr lvl="1"/>
            <a:r>
              <a:rPr lang="en-US" dirty="0" smtClean="0"/>
              <a:t>Do not model document “generation”</a:t>
            </a:r>
          </a:p>
          <a:p>
            <a:pPr lvl="1"/>
            <a:r>
              <a:rPr lang="en-US" dirty="0" smtClean="0"/>
              <a:t>Effectiveness depends on amount and quality of training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14450" y="1752600"/>
            <a:ext cx="6515100" cy="4629746"/>
            <a:chOff x="1371600" y="1752600"/>
            <a:chExt cx="6515100" cy="4629746"/>
          </a:xfrm>
        </p:grpSpPr>
        <p:sp>
          <p:nvSpPr>
            <p:cNvPr id="4" name="Oval 3"/>
            <p:cNvSpPr/>
            <p:nvPr/>
          </p:nvSpPr>
          <p:spPr>
            <a:xfrm>
              <a:off x="154305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65760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7215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>
              <a:off x="5429250" y="6096596"/>
              <a:ext cx="514350" cy="2857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ocument 12"/>
            <p:cNvSpPr/>
            <p:nvPr/>
          </p:nvSpPr>
          <p:spPr>
            <a:xfrm>
              <a:off x="2000250" y="20327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228600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885950" y="28328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280035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240030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2628900" y="27185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ocument 18"/>
            <p:cNvSpPr/>
            <p:nvPr/>
          </p:nvSpPr>
          <p:spPr>
            <a:xfrm>
              <a:off x="302895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ocument 19"/>
            <p:cNvSpPr/>
            <p:nvPr/>
          </p:nvSpPr>
          <p:spPr>
            <a:xfrm>
              <a:off x="171450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ocument 20"/>
            <p:cNvSpPr/>
            <p:nvPr/>
          </p:nvSpPr>
          <p:spPr>
            <a:xfrm>
              <a:off x="291465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ocument 21"/>
            <p:cNvSpPr/>
            <p:nvPr/>
          </p:nvSpPr>
          <p:spPr>
            <a:xfrm>
              <a:off x="2457450" y="19184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ocument 23"/>
            <p:cNvSpPr/>
            <p:nvPr/>
          </p:nvSpPr>
          <p:spPr>
            <a:xfrm>
              <a:off x="440055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Document 25"/>
            <p:cNvSpPr/>
            <p:nvPr/>
          </p:nvSpPr>
          <p:spPr>
            <a:xfrm>
              <a:off x="491490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Document 26"/>
            <p:cNvSpPr/>
            <p:nvPr/>
          </p:nvSpPr>
          <p:spPr>
            <a:xfrm>
              <a:off x="451485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4743450" y="27185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ocument 29"/>
            <p:cNvSpPr/>
            <p:nvPr/>
          </p:nvSpPr>
          <p:spPr>
            <a:xfrm>
              <a:off x="382905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Document 30"/>
            <p:cNvSpPr/>
            <p:nvPr/>
          </p:nvSpPr>
          <p:spPr>
            <a:xfrm>
              <a:off x="502920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4572000" y="19184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Document 35"/>
            <p:cNvSpPr/>
            <p:nvPr/>
          </p:nvSpPr>
          <p:spPr>
            <a:xfrm>
              <a:off x="702945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662940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594360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ocument 40"/>
            <p:cNvSpPr/>
            <p:nvPr/>
          </p:nvSpPr>
          <p:spPr>
            <a:xfrm>
              <a:off x="714375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>
              <a:off x="5286376" y="4239220"/>
              <a:ext cx="857249" cy="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371600" y="1752600"/>
              <a:ext cx="6515100" cy="2057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5735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1</a:t>
              </a:r>
              <a:endParaRPr lang="en-US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190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2</a:t>
              </a:r>
              <a:endParaRPr lang="en-US" sz="2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8645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3</a:t>
              </a:r>
              <a:endParaRPr lang="en-US" sz="28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5400000">
              <a:off x="5286376" y="5496520"/>
              <a:ext cx="857249" cy="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857750" y="4583148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2</a:t>
              </a:r>
              <a:endParaRPr lang="en-US" sz="2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28850" y="3867150"/>
              <a:ext cx="2686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Generate class according to P(c)</a:t>
              </a:r>
              <a:endParaRPr lang="en-US" sz="2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57400" y="5024304"/>
              <a:ext cx="30861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Generate document according to P(</a:t>
              </a:r>
              <a:r>
                <a:rPr lang="en-US" sz="2800" dirty="0" err="1" smtClean="0"/>
                <a:t>d|c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Generative Process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>
            <a:grpSpLocks/>
          </p:cNvGrpSpPr>
          <p:nvPr/>
        </p:nvGrpSpPr>
        <p:grpSpPr>
          <a:xfrm>
            <a:off x="1146329" y="1409884"/>
            <a:ext cx="6851342" cy="5219516"/>
            <a:chOff x="8878" y="-8878"/>
            <a:chExt cx="9135122" cy="6959354"/>
          </a:xfrm>
        </p:grpSpPr>
        <p:sp>
          <p:nvSpPr>
            <p:cNvPr id="27" name="TextBox 26"/>
            <p:cNvSpPr txBox="1"/>
            <p:nvPr/>
          </p:nvSpPr>
          <p:spPr>
            <a:xfrm>
              <a:off x="457201" y="9144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97511" y="1600200"/>
              <a:ext cx="8346489" cy="5350276"/>
            </a:xfrm>
            <a:custGeom>
              <a:avLst/>
              <a:gdLst>
                <a:gd name="connsiteX0" fmla="*/ 2478350 w 8346489"/>
                <a:gd name="connsiteY0" fmla="*/ 5260020 h 5350276"/>
                <a:gd name="connsiteX1" fmla="*/ 1972322 w 8346489"/>
                <a:gd name="connsiteY1" fmla="*/ 3848470 h 5350276"/>
                <a:gd name="connsiteX2" fmla="*/ 756082 w 8346489"/>
                <a:gd name="connsiteY2" fmla="*/ 4194699 h 5350276"/>
                <a:gd name="connsiteX3" fmla="*/ 179033 w 8346489"/>
                <a:gd name="connsiteY3" fmla="*/ 2170591 h 5350276"/>
                <a:gd name="connsiteX4" fmla="*/ 1830280 w 8346489"/>
                <a:gd name="connsiteY4" fmla="*/ 164237 h 5350276"/>
                <a:gd name="connsiteX5" fmla="*/ 4671134 w 8346489"/>
                <a:gd name="connsiteY5" fmla="*/ 1185169 h 5350276"/>
                <a:gd name="connsiteX6" fmla="*/ 4209495 w 8346489"/>
                <a:gd name="connsiteY6" fmla="*/ 3511119 h 5350276"/>
                <a:gd name="connsiteX7" fmla="*/ 6073806 w 8346489"/>
                <a:gd name="connsiteY7" fmla="*/ 4975934 h 5350276"/>
                <a:gd name="connsiteX8" fmla="*/ 6047173 w 8346489"/>
                <a:gd name="connsiteY8" fmla="*/ 1265068 h 5350276"/>
                <a:gd name="connsiteX9" fmla="*/ 7369946 w 8346489"/>
                <a:gd name="connsiteY9" fmla="*/ 1939771 h 5350276"/>
                <a:gd name="connsiteX10" fmla="*/ 7076983 w 8346489"/>
                <a:gd name="connsiteY10" fmla="*/ 4194699 h 5350276"/>
                <a:gd name="connsiteX11" fmla="*/ 8346489 w 8346489"/>
                <a:gd name="connsiteY11" fmla="*/ 3901736 h 53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6489" h="5350276">
                  <a:moveTo>
                    <a:pt x="2478350" y="5260020"/>
                  </a:moveTo>
                  <a:cubicBezTo>
                    <a:pt x="2368858" y="4643021"/>
                    <a:pt x="2259367" y="4026023"/>
                    <a:pt x="1972322" y="3848470"/>
                  </a:cubicBezTo>
                  <a:cubicBezTo>
                    <a:pt x="1685277" y="3670917"/>
                    <a:pt x="1054964" y="4474346"/>
                    <a:pt x="756082" y="4194699"/>
                  </a:cubicBezTo>
                  <a:cubicBezTo>
                    <a:pt x="457200" y="3915052"/>
                    <a:pt x="0" y="2842335"/>
                    <a:pt x="179033" y="2170591"/>
                  </a:cubicBezTo>
                  <a:cubicBezTo>
                    <a:pt x="358066" y="1498847"/>
                    <a:pt x="1081597" y="328474"/>
                    <a:pt x="1830280" y="164237"/>
                  </a:cubicBezTo>
                  <a:cubicBezTo>
                    <a:pt x="2578963" y="0"/>
                    <a:pt x="4274598" y="627355"/>
                    <a:pt x="4671134" y="1185169"/>
                  </a:cubicBezTo>
                  <a:cubicBezTo>
                    <a:pt x="5067670" y="1742983"/>
                    <a:pt x="3975716" y="2879325"/>
                    <a:pt x="4209495" y="3511119"/>
                  </a:cubicBezTo>
                  <a:cubicBezTo>
                    <a:pt x="4443274" y="4142913"/>
                    <a:pt x="5767526" y="5350276"/>
                    <a:pt x="6073806" y="4975934"/>
                  </a:cubicBezTo>
                  <a:cubicBezTo>
                    <a:pt x="6380086" y="4601592"/>
                    <a:pt x="5831150" y="1771095"/>
                    <a:pt x="6047173" y="1265068"/>
                  </a:cubicBezTo>
                  <a:cubicBezTo>
                    <a:pt x="6263196" y="759041"/>
                    <a:pt x="7198311" y="1451499"/>
                    <a:pt x="7369946" y="1939771"/>
                  </a:cubicBezTo>
                  <a:cubicBezTo>
                    <a:pt x="7541581" y="2428043"/>
                    <a:pt x="6914226" y="3867705"/>
                    <a:pt x="7076983" y="4194699"/>
                  </a:cubicBezTo>
                  <a:cubicBezTo>
                    <a:pt x="7239740" y="4521693"/>
                    <a:pt x="8174854" y="3855868"/>
                    <a:pt x="8346489" y="3901736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38800" y="228600"/>
              <a:ext cx="2362200" cy="20574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3124200"/>
              <a:ext cx="1600200" cy="14478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878" y="-8878"/>
              <a:ext cx="5535226" cy="1953088"/>
            </a:xfrm>
            <a:custGeom>
              <a:avLst/>
              <a:gdLst>
                <a:gd name="connsiteX0" fmla="*/ 0 w 5535226"/>
                <a:gd name="connsiteY0" fmla="*/ 1953088 h 1953088"/>
                <a:gd name="connsiteX1" fmla="*/ 3639844 w 5535226"/>
                <a:gd name="connsiteY1" fmla="*/ 1145220 h 1953088"/>
                <a:gd name="connsiteX2" fmla="*/ 5521910 w 5535226"/>
                <a:gd name="connsiteY2" fmla="*/ 0 h 19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5226" h="1953088">
                  <a:moveTo>
                    <a:pt x="0" y="1953088"/>
                  </a:moveTo>
                  <a:cubicBezTo>
                    <a:pt x="1359763" y="1711911"/>
                    <a:pt x="2719526" y="1470735"/>
                    <a:pt x="3639844" y="1145220"/>
                  </a:cubicBezTo>
                  <a:cubicBezTo>
                    <a:pt x="4560162" y="819705"/>
                    <a:pt x="5535226" y="162757"/>
                    <a:pt x="5521910" y="0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3119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56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1800" y="34290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00" y="1748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62400" y="1219201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1" y="2590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1" y="34290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1601" y="6167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38400" y="5634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1" y="45675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01" y="5638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57800" y="45675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24600" y="5786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72400" y="2433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1000" y="5253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2967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246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10200" y="224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05800" y="986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77200" y="-446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82000" y="3500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19800" y="4876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29600" y="4343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86800" y="4876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8400" y="1367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1" y="1828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62400" y="3576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58200" y="19812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00600" y="909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3200" y="6396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09801" y="909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05200" y="4572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19600" y="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95401" y="757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00" y="3003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71601" y="4338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19050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05001" y="23577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47801" y="3043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95401" y="3653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00201" y="5177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14600" y="4796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29000" y="6320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43400" y="45720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57600" y="228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3043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09801" y="40386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0400" y="2662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67200" y="35814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57600" y="44913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27387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00600" y="64008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76600" y="5329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43400" y="5558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86600" y="3272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62800" y="4567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382000" y="609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15200" y="609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48400" y="7620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48400" y="1519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62800" y="6858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86600" y="1367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172200" y="23622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14401" y="147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</p:grpSp>
      <p:sp>
        <p:nvSpPr>
          <p:cNvPr id="105" name="Title 1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classifiers can have a very large number of features</a:t>
            </a:r>
          </a:p>
          <a:p>
            <a:pPr lvl="1"/>
            <a:r>
              <a:rPr lang="en-US" dirty="0" smtClean="0"/>
              <a:t>Not all features are useful</a:t>
            </a:r>
          </a:p>
          <a:p>
            <a:pPr lvl="1"/>
            <a:r>
              <a:rPr lang="en-US" dirty="0" smtClean="0"/>
              <a:t>Excessive features can increase computational cost of training and testing</a:t>
            </a:r>
          </a:p>
          <a:p>
            <a:r>
              <a:rPr lang="en-US" i="1" dirty="0" smtClean="0"/>
              <a:t>Feature selection</a:t>
            </a:r>
            <a:r>
              <a:rPr lang="en-US" dirty="0" smtClean="0"/>
              <a:t> methods reduce the number of features by choosing the most useful features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gain is a commonly used feature selection measure based on information theory</a:t>
            </a:r>
          </a:p>
          <a:p>
            <a:pPr lvl="1"/>
            <a:r>
              <a:rPr lang="en-US" dirty="0" smtClean="0"/>
              <a:t>It tells how much “information” is gained if we observe some feature</a:t>
            </a:r>
          </a:p>
          <a:p>
            <a:r>
              <a:rPr lang="en-US" dirty="0" smtClean="0"/>
              <a:t>Rank features by information gain and then train model using the top </a:t>
            </a:r>
            <a:r>
              <a:rPr lang="en-US" i="1" dirty="0" smtClean="0"/>
              <a:t>K</a:t>
            </a:r>
            <a:r>
              <a:rPr lang="en-US" dirty="0" smtClean="0"/>
              <a:t> (</a:t>
            </a:r>
            <a:r>
              <a:rPr lang="en-US" i="1" dirty="0" smtClean="0"/>
              <a:t>K </a:t>
            </a:r>
            <a:r>
              <a:rPr lang="en-US" dirty="0" smtClean="0"/>
              <a:t>is typically small)</a:t>
            </a:r>
            <a:endParaRPr lang="en-US" i="1" dirty="0" smtClean="0"/>
          </a:p>
          <a:p>
            <a:r>
              <a:rPr lang="en-US" dirty="0" smtClean="0"/>
              <a:t>The information gain for a Multiple-Bernoulli Naïve </a:t>
            </a:r>
            <a:r>
              <a:rPr lang="en-US" dirty="0" err="1" smtClean="0"/>
              <a:t>Bayes</a:t>
            </a:r>
            <a:r>
              <a:rPr lang="en-US" dirty="0" smtClean="0"/>
              <a:t> classifier is computed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691" y="5332844"/>
            <a:ext cx="6972309" cy="91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is widely used to enhance search engines</a:t>
            </a:r>
          </a:p>
          <a:p>
            <a:r>
              <a:rPr lang="en-US" dirty="0" smtClean="0"/>
              <a:t>Example applications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Sentiment classification</a:t>
            </a:r>
          </a:p>
          <a:p>
            <a:pPr lvl="1"/>
            <a:r>
              <a:rPr lang="en-US" dirty="0" smtClean="0"/>
              <a:t>Semantic classification of advertisements</a:t>
            </a:r>
          </a:p>
          <a:p>
            <a:pPr lvl="1"/>
            <a:r>
              <a:rPr lang="en-US" dirty="0" smtClean="0"/>
              <a:t>Many others not covered here!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Spam, Spam,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Classification is widely used to detect various types of spam</a:t>
            </a:r>
          </a:p>
          <a:p>
            <a:r>
              <a:rPr lang="en-US" dirty="0" smtClean="0"/>
              <a:t>There are many types of spam</a:t>
            </a:r>
          </a:p>
          <a:p>
            <a:pPr lvl="1"/>
            <a:r>
              <a:rPr lang="en-US" dirty="0" smtClean="0"/>
              <a:t>Link spam</a:t>
            </a:r>
          </a:p>
          <a:p>
            <a:pPr lvl="2"/>
            <a:r>
              <a:rPr lang="en-US" dirty="0" smtClean="0"/>
              <a:t>Adding links to message boards</a:t>
            </a:r>
          </a:p>
          <a:p>
            <a:pPr lvl="2"/>
            <a:r>
              <a:rPr lang="en-US" dirty="0" smtClean="0"/>
              <a:t>Link exchange networks</a:t>
            </a:r>
          </a:p>
          <a:p>
            <a:pPr lvl="2"/>
            <a:r>
              <a:rPr lang="en-US" dirty="0" smtClean="0"/>
              <a:t>Link farming</a:t>
            </a:r>
          </a:p>
          <a:p>
            <a:pPr lvl="1"/>
            <a:r>
              <a:rPr lang="en-US" dirty="0" smtClean="0"/>
              <a:t>Term spam</a:t>
            </a:r>
          </a:p>
          <a:p>
            <a:pPr lvl="2"/>
            <a:r>
              <a:rPr lang="en-US" dirty="0" smtClean="0"/>
              <a:t>URL term spam</a:t>
            </a:r>
          </a:p>
          <a:p>
            <a:pPr lvl="2"/>
            <a:r>
              <a:rPr lang="en-US" dirty="0" smtClean="0"/>
              <a:t>Dumping</a:t>
            </a:r>
          </a:p>
          <a:p>
            <a:pPr lvl="2"/>
            <a:r>
              <a:rPr lang="en-US" dirty="0" smtClean="0"/>
              <a:t>Phrase stitching</a:t>
            </a:r>
          </a:p>
          <a:p>
            <a:pPr lvl="2"/>
            <a:r>
              <a:rPr lang="en-US" dirty="0" smtClean="0"/>
              <a:t>Weaving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Example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52675" y="1295400"/>
          <a:ext cx="4438650" cy="5333005"/>
        </p:xfrm>
        <a:graphic>
          <a:graphicData uri="http://schemas.openxmlformats.org/presentationml/2006/ole">
            <p:oleObj spid="_x0000_s2050" name="Acrobat Document" r:id="rId3" imgW="5110200" imgH="61297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Useful features</a:t>
            </a:r>
          </a:p>
          <a:p>
            <a:pPr lvl="1"/>
            <a:r>
              <a:rPr lang="en-US" dirty="0" smtClean="0"/>
              <a:t>Unigrams</a:t>
            </a:r>
          </a:p>
          <a:p>
            <a:pPr lvl="1"/>
            <a:r>
              <a:rPr lang="en-US" dirty="0" smtClean="0"/>
              <a:t>Formatting (invisible text, flashing, etc.)</a:t>
            </a:r>
          </a:p>
          <a:p>
            <a:pPr lvl="1"/>
            <a:r>
              <a:rPr lang="en-US" dirty="0" smtClean="0"/>
              <a:t>Misspellings</a:t>
            </a:r>
          </a:p>
          <a:p>
            <a:pPr lvl="1"/>
            <a:r>
              <a:rPr lang="en-US" dirty="0" smtClean="0"/>
              <a:t>IP address</a:t>
            </a:r>
          </a:p>
          <a:p>
            <a:r>
              <a:rPr lang="en-US" dirty="0" smtClean="0"/>
              <a:t>Different features are useful for different spam detection tasks</a:t>
            </a:r>
          </a:p>
          <a:p>
            <a:r>
              <a:rPr lang="en-US" dirty="0" smtClean="0"/>
              <a:t>Email and web page spam are by far the most widely studied, well understood, and easily detected types of spam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Classify?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humans classify items?</a:t>
            </a:r>
          </a:p>
          <a:p>
            <a:r>
              <a:rPr lang="en-US" dirty="0" smtClean="0"/>
              <a:t>For example, suppose you had to classify the “healthiness” of a food</a:t>
            </a:r>
          </a:p>
          <a:p>
            <a:pPr lvl="1"/>
            <a:r>
              <a:rPr lang="en-US" dirty="0" smtClean="0"/>
              <a:t>Identify set of </a:t>
            </a:r>
            <a:r>
              <a:rPr lang="en-US" i="1" dirty="0" smtClean="0"/>
              <a:t>features</a:t>
            </a:r>
            <a:r>
              <a:rPr lang="en-US" dirty="0" smtClean="0"/>
              <a:t> indicative of health</a:t>
            </a:r>
          </a:p>
          <a:p>
            <a:pPr lvl="2"/>
            <a:r>
              <a:rPr lang="en-US" dirty="0" smtClean="0"/>
              <a:t>fat, cholesterol, sugar, sodium, etc.</a:t>
            </a:r>
          </a:p>
          <a:p>
            <a:pPr lvl="1"/>
            <a:r>
              <a:rPr lang="en-US" i="1" dirty="0" smtClean="0"/>
              <a:t>Extract</a:t>
            </a:r>
            <a:r>
              <a:rPr lang="en-US" dirty="0" smtClean="0"/>
              <a:t> features from foods</a:t>
            </a:r>
          </a:p>
          <a:p>
            <a:pPr lvl="2"/>
            <a:r>
              <a:rPr lang="en-US" dirty="0" smtClean="0"/>
              <a:t>Read nutritional facts, chemical analysis, etc.</a:t>
            </a:r>
          </a:p>
          <a:p>
            <a:pPr lvl="1"/>
            <a:r>
              <a:rPr lang="en-US" i="1" dirty="0" smtClean="0"/>
              <a:t>Combine evidence</a:t>
            </a:r>
            <a:r>
              <a:rPr lang="en-US" dirty="0" smtClean="0"/>
              <a:t> from the features into a hypothesis</a:t>
            </a:r>
          </a:p>
          <a:p>
            <a:pPr lvl="2"/>
            <a:r>
              <a:rPr lang="en-US" dirty="0" smtClean="0"/>
              <a:t>Add health features together to get “healthiness factor”</a:t>
            </a:r>
          </a:p>
          <a:p>
            <a:pPr lvl="1"/>
            <a:r>
              <a:rPr lang="en-US" dirty="0" smtClean="0"/>
              <a:t>Finally, </a:t>
            </a:r>
            <a:r>
              <a:rPr lang="en-US" i="1" dirty="0" smtClean="0"/>
              <a:t>classify</a:t>
            </a:r>
            <a:r>
              <a:rPr lang="en-US" dirty="0" smtClean="0"/>
              <a:t> the item based on the evidence</a:t>
            </a:r>
          </a:p>
          <a:p>
            <a:pPr lvl="2"/>
            <a:r>
              <a:rPr lang="en-US" dirty="0" smtClean="0"/>
              <a:t>If “healthiness factor” is above a certain value, then deem it healthy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Spam Assassin Output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04900" y="1600200"/>
          <a:ext cx="6934200" cy="4807712"/>
        </p:xfrm>
        <a:graphic>
          <a:graphicData uri="http://schemas.openxmlformats.org/presentationml/2006/ole">
            <p:oleObj spid="_x0000_s1026" name="Acrobat Document" r:id="rId3" imgW="4767120" imgH="329976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Blogs, online reviews, and forum posts are often opinionated</a:t>
            </a:r>
          </a:p>
          <a:p>
            <a:r>
              <a:rPr lang="en-US" dirty="0" smtClean="0"/>
              <a:t>Sentiment classification attempts to automatically identify the polarity of the opinion</a:t>
            </a:r>
          </a:p>
          <a:p>
            <a:pPr lvl="1"/>
            <a:r>
              <a:rPr lang="en-US" dirty="0" smtClean="0"/>
              <a:t>Negative opinion</a:t>
            </a:r>
          </a:p>
          <a:p>
            <a:pPr lvl="1"/>
            <a:r>
              <a:rPr lang="en-US" dirty="0" smtClean="0"/>
              <a:t>Neutral opinion</a:t>
            </a:r>
          </a:p>
          <a:p>
            <a:pPr lvl="1"/>
            <a:r>
              <a:rPr lang="en-US" dirty="0" smtClean="0"/>
              <a:t>Positive opinion</a:t>
            </a:r>
          </a:p>
          <a:p>
            <a:r>
              <a:rPr lang="en-US" dirty="0" smtClean="0"/>
              <a:t>Sometimes the strength of the opinion is also important</a:t>
            </a:r>
          </a:p>
          <a:p>
            <a:pPr lvl="1"/>
            <a:r>
              <a:rPr lang="en-US" dirty="0" smtClean="0"/>
              <a:t>“Two stars” vs. “four stars”</a:t>
            </a:r>
          </a:p>
          <a:p>
            <a:pPr lvl="1"/>
            <a:r>
              <a:rPr lang="en-US" dirty="0" smtClean="0"/>
              <a:t>Weakly negative vs. strongly negative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Sentiment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features</a:t>
            </a:r>
          </a:p>
          <a:p>
            <a:pPr lvl="1"/>
            <a:r>
              <a:rPr lang="en-US" dirty="0" smtClean="0"/>
              <a:t>Unigrams</a:t>
            </a:r>
          </a:p>
          <a:p>
            <a:pPr lvl="1"/>
            <a:r>
              <a:rPr lang="en-US" dirty="0" smtClean="0"/>
              <a:t>Bigrams</a:t>
            </a:r>
          </a:p>
          <a:p>
            <a:pPr lvl="1"/>
            <a:r>
              <a:rPr lang="en-US" dirty="0" smtClean="0"/>
              <a:t>Part of speech tags</a:t>
            </a:r>
          </a:p>
          <a:p>
            <a:pPr lvl="1"/>
            <a:r>
              <a:rPr lang="en-US" dirty="0" smtClean="0"/>
              <a:t>Adjectives</a:t>
            </a:r>
          </a:p>
          <a:p>
            <a:r>
              <a:rPr lang="en-US" dirty="0" smtClean="0"/>
              <a:t>SVMs with unigram features have been shown to be outperform hand built rules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 Example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4600" y="1524000"/>
          <a:ext cx="4114800" cy="4951949"/>
        </p:xfrm>
        <a:graphic>
          <a:graphicData uri="http://schemas.openxmlformats.org/presentationml/2006/ole">
            <p:oleObj spid="_x0000_s3074" name="Acrobat Document" r:id="rId3" imgW="3686400" imgH="442908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Online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Unlike traditional search, online advertising goes beyond “topical relevance”</a:t>
            </a:r>
          </a:p>
          <a:p>
            <a:r>
              <a:rPr lang="en-US" dirty="0" smtClean="0"/>
              <a:t>A user searching for ‘tropical fish’ may also be interested in pet stores, local aquariums, or even scuba diving lessons</a:t>
            </a:r>
          </a:p>
          <a:p>
            <a:r>
              <a:rPr lang="en-US" dirty="0" smtClean="0"/>
              <a:t>These are semantically related, but not topically relevant!</a:t>
            </a:r>
          </a:p>
          <a:p>
            <a:r>
              <a:rPr lang="en-US" dirty="0" smtClean="0"/>
              <a:t>We can bridge the semantic gap by classifying ads and queries according to a semantic hierarchy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Semantic hierarchy ontology</a:t>
            </a:r>
          </a:p>
          <a:p>
            <a:pPr lvl="1"/>
            <a:r>
              <a:rPr lang="en-US" dirty="0" smtClean="0"/>
              <a:t>Example: Pets / Aquariums / Supplies</a:t>
            </a:r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Large number of queries and ads are manually classified into the hierarchy</a:t>
            </a:r>
          </a:p>
          <a:p>
            <a:r>
              <a:rPr lang="en-US" dirty="0" smtClean="0"/>
              <a:t>Nearest neighbor classification has been shown to be effective for this task</a:t>
            </a:r>
          </a:p>
          <a:p>
            <a:r>
              <a:rPr lang="en-US" dirty="0" smtClean="0"/>
              <a:t>Hierarchical structure of classes can be used to improve classification accuracy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905000" y="1447800"/>
            <a:ext cx="5334000" cy="5212155"/>
            <a:chOff x="1041400" y="794"/>
            <a:chExt cx="7112000" cy="6949539"/>
          </a:xfrm>
        </p:grpSpPr>
        <p:sp>
          <p:nvSpPr>
            <p:cNvPr id="4" name="Flowchart: Document 3"/>
            <p:cNvSpPr/>
            <p:nvPr/>
          </p:nvSpPr>
          <p:spPr>
            <a:xfrm>
              <a:off x="1143000" y="4267200"/>
              <a:ext cx="1828800" cy="1981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Rainbow Fish Resources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5800" y="4658380"/>
              <a:ext cx="3657600" cy="1285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1400" y="6324600"/>
              <a:ext cx="2032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Web Page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6334780"/>
              <a:ext cx="3657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43000" y="2362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Fish</a:t>
              </a:r>
              <a:endParaRPr lang="en-US" sz="2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6600" y="457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Aquariums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10200" y="2362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Supplies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>
              <a:endCxn id="10" idx="0"/>
            </p:cNvCxnSpPr>
            <p:nvPr/>
          </p:nvCxnSpPr>
          <p:spPr>
            <a:xfrm rot="5400000">
              <a:off x="3963194" y="228600"/>
              <a:ext cx="456406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0" idx="2"/>
              <a:endCxn id="9" idx="0"/>
            </p:cNvCxnSpPr>
            <p:nvPr/>
          </p:nvCxnSpPr>
          <p:spPr>
            <a:xfrm rot="5400000">
              <a:off x="2590800" y="762000"/>
              <a:ext cx="1066800" cy="2133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" idx="2"/>
              <a:endCxn id="11" idx="0"/>
            </p:cNvCxnSpPr>
            <p:nvPr/>
          </p:nvCxnSpPr>
          <p:spPr>
            <a:xfrm rot="16200000" flipH="1">
              <a:off x="4724400" y="762000"/>
              <a:ext cx="1066800" cy="2133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" idx="0"/>
              <a:endCxn id="9" idx="2"/>
            </p:cNvCxnSpPr>
            <p:nvPr/>
          </p:nvCxnSpPr>
          <p:spPr>
            <a:xfrm rot="5400000" flipH="1" flipV="1">
              <a:off x="1524000" y="3733800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5" idx="0"/>
              <a:endCxn id="11" idx="2"/>
            </p:cNvCxnSpPr>
            <p:nvPr/>
          </p:nvCxnSpPr>
          <p:spPr>
            <a:xfrm rot="5400000" flipH="1" flipV="1">
              <a:off x="5595610" y="3929390"/>
              <a:ext cx="14579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72000" y="4724400"/>
              <a:ext cx="35052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/>
                <a:t>Discount Tropical Fish Food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5029200"/>
              <a:ext cx="35052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Feed your tropical fish a gourmet diet for just pennies a day!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2000" y="55626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www.cheapfishfood.com</a:t>
              </a:r>
              <a:endParaRPr lang="en-US" sz="1200" dirty="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Classification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set of unsupervised algorithms that attempt to find latent structure in a set of items</a:t>
            </a:r>
          </a:p>
          <a:p>
            <a:r>
              <a:rPr lang="en-US" dirty="0" smtClean="0"/>
              <a:t>Goal is to identify groups (clusters) of similar items</a:t>
            </a:r>
          </a:p>
          <a:p>
            <a:r>
              <a:rPr lang="en-US" dirty="0" smtClean="0"/>
              <a:t>Suppose I gave you the shape, color, vitamin C content, and price of various fruits and asked you to cluster them</a:t>
            </a:r>
            <a:endParaRPr lang="en-US" dirty="0"/>
          </a:p>
          <a:p>
            <a:pPr lvl="1"/>
            <a:r>
              <a:rPr lang="en-US" dirty="0" smtClean="0"/>
              <a:t>What criteria would you use?</a:t>
            </a:r>
          </a:p>
          <a:p>
            <a:pPr lvl="1"/>
            <a:r>
              <a:rPr lang="en-US" dirty="0" smtClean="0"/>
              <a:t>How would you define similarity?</a:t>
            </a:r>
          </a:p>
          <a:p>
            <a:r>
              <a:rPr lang="en-US" dirty="0" smtClean="0"/>
              <a:t>Clustering is very sensitive to how items are represented and how similarity is defined!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outline of clustering algorithms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Decide how items will be represented (e.g., feature vectors)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Define similarity measure between pairs or groups of items (e.g., cosine similarity)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Determine what makes a “good” clustering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Iteratively construct clusters that are increasingly “good”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Stop after a local/global optimum clustering is found</a:t>
            </a:r>
          </a:p>
          <a:p>
            <a:r>
              <a:rPr lang="en-US" dirty="0" smtClean="0"/>
              <a:t>Steps 3 and 4 differ the most across algorithms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Constructs a hierarchy of clusters</a:t>
            </a:r>
          </a:p>
          <a:p>
            <a:pPr lvl="1"/>
            <a:r>
              <a:rPr lang="en-US" dirty="0" smtClean="0"/>
              <a:t>The top level of the hierarchy consists of a single cluster with all items in it</a:t>
            </a:r>
          </a:p>
          <a:p>
            <a:pPr lvl="1"/>
            <a:r>
              <a:rPr lang="en-US" dirty="0" smtClean="0"/>
              <a:t>The bottom level of the hierarchy consists of </a:t>
            </a:r>
            <a:r>
              <a:rPr lang="en-US" i="1" dirty="0" smtClean="0"/>
              <a:t>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(# items) singleton clusters</a:t>
            </a:r>
          </a:p>
          <a:p>
            <a:r>
              <a:rPr lang="en-US" dirty="0" smtClean="0"/>
              <a:t>Two types of hierarchical clustering</a:t>
            </a:r>
          </a:p>
          <a:p>
            <a:pPr lvl="1"/>
            <a:r>
              <a:rPr lang="en-US" dirty="0" smtClean="0"/>
              <a:t>Divisive (“top down”)</a:t>
            </a:r>
          </a:p>
          <a:p>
            <a:pPr lvl="1"/>
            <a:r>
              <a:rPr lang="en-US" dirty="0" smtClean="0"/>
              <a:t>Agglomerative (“bottom up”)</a:t>
            </a:r>
          </a:p>
          <a:p>
            <a:r>
              <a:rPr lang="en-US" dirty="0" smtClean="0"/>
              <a:t>Hierarchy can be visualized as a </a:t>
            </a:r>
            <a:r>
              <a:rPr lang="en-US" i="1" dirty="0" err="1" smtClean="0"/>
              <a:t>dendogram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Ontology is a labeling or categorization scheme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Binary (spam, not spam)</a:t>
            </a:r>
          </a:p>
          <a:p>
            <a:pPr lvl="1"/>
            <a:r>
              <a:rPr lang="en-US" dirty="0" smtClean="0"/>
              <a:t>Multi-valued (red, green, blue)</a:t>
            </a:r>
          </a:p>
          <a:p>
            <a:pPr lvl="1"/>
            <a:r>
              <a:rPr lang="en-US" dirty="0" smtClean="0"/>
              <a:t>Hierarchical (news/local/sports)</a:t>
            </a:r>
          </a:p>
          <a:p>
            <a:r>
              <a:rPr lang="en-US" dirty="0" smtClean="0"/>
              <a:t>Different classification tasks require different </a:t>
            </a:r>
            <a:r>
              <a:rPr lang="en-US" dirty="0" err="1" smtClean="0"/>
              <a:t>ontologies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872996" y="1524000"/>
            <a:ext cx="5398008" cy="4635246"/>
            <a:chOff x="990600" y="381000"/>
            <a:chExt cx="7010400" cy="6019800"/>
          </a:xfrm>
        </p:grpSpPr>
        <p:sp>
          <p:nvSpPr>
            <p:cNvPr id="4" name="Oval 3"/>
            <p:cNvSpPr/>
            <p:nvPr/>
          </p:nvSpPr>
          <p:spPr>
            <a:xfrm>
              <a:off x="9906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148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1816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2484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G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48200" y="4191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3429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</a:t>
              </a:r>
              <a:endParaRPr lang="en-US" sz="3200" dirty="0"/>
            </a:p>
          </p:txBody>
        </p:sp>
        <p:cxnSp>
          <p:nvCxnSpPr>
            <p:cNvPr id="15" name="Elbow Connector 14"/>
            <p:cNvCxnSpPr>
              <a:stCxn id="5" idx="0"/>
              <a:endCxn id="12" idx="2"/>
            </p:cNvCxnSpPr>
            <p:nvPr/>
          </p:nvCxnSpPr>
          <p:spPr>
            <a:xfrm rot="5400000" flipH="1" flipV="1">
              <a:off x="3962400" y="5029200"/>
              <a:ext cx="1181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6" idx="0"/>
              <a:endCxn id="12" idx="6"/>
            </p:cNvCxnSpPr>
            <p:nvPr/>
          </p:nvCxnSpPr>
          <p:spPr>
            <a:xfrm rot="16200000" flipV="1">
              <a:off x="4838700" y="5029200"/>
              <a:ext cx="1181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hape 26"/>
            <p:cNvCxnSpPr>
              <a:stCxn id="7" idx="0"/>
              <a:endCxn id="13" idx="2"/>
            </p:cNvCxnSpPr>
            <p:nvPr/>
          </p:nvCxnSpPr>
          <p:spPr>
            <a:xfrm rot="5400000" flipH="1" flipV="1">
              <a:off x="1524000" y="4648200"/>
              <a:ext cx="1943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8" idx="0"/>
              <a:endCxn id="13" idx="6"/>
            </p:cNvCxnSpPr>
            <p:nvPr/>
          </p:nvCxnSpPr>
          <p:spPr>
            <a:xfrm rot="16200000" flipV="1">
              <a:off x="2400300" y="4648200"/>
              <a:ext cx="1943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781800" y="2667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J</a:t>
              </a:r>
              <a:endParaRPr lang="en-US" sz="3200" dirty="0"/>
            </a:p>
          </p:txBody>
        </p:sp>
        <p:cxnSp>
          <p:nvCxnSpPr>
            <p:cNvPr id="35" name="Shape 34"/>
            <p:cNvCxnSpPr>
              <a:stCxn id="9" idx="0"/>
              <a:endCxn id="33" idx="2"/>
            </p:cNvCxnSpPr>
            <p:nvPr/>
          </p:nvCxnSpPr>
          <p:spPr>
            <a:xfrm rot="5400000" flipH="1" flipV="1">
              <a:off x="5334000" y="4267200"/>
              <a:ext cx="2705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0" idx="0"/>
              <a:endCxn id="33" idx="6"/>
            </p:cNvCxnSpPr>
            <p:nvPr/>
          </p:nvCxnSpPr>
          <p:spPr>
            <a:xfrm rot="16200000" flipV="1">
              <a:off x="6210300" y="4267200"/>
              <a:ext cx="2705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715000" y="190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K</a:t>
              </a:r>
              <a:endParaRPr lang="en-US" sz="3200" dirty="0"/>
            </a:p>
          </p:txBody>
        </p:sp>
        <p:cxnSp>
          <p:nvCxnSpPr>
            <p:cNvPr id="48" name="Shape 47"/>
            <p:cNvCxnSpPr>
              <a:stCxn id="12" idx="0"/>
              <a:endCxn id="41" idx="2"/>
            </p:cNvCxnSpPr>
            <p:nvPr/>
          </p:nvCxnSpPr>
          <p:spPr>
            <a:xfrm rot="5400000" flipH="1" flipV="1">
              <a:off x="4381500" y="2857500"/>
              <a:ext cx="1943100" cy="7239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stCxn id="33" idx="0"/>
              <a:endCxn id="41" idx="6"/>
            </p:cNvCxnSpPr>
            <p:nvPr/>
          </p:nvCxnSpPr>
          <p:spPr>
            <a:xfrm rot="16200000" flipV="1">
              <a:off x="6553200" y="2095500"/>
              <a:ext cx="419100" cy="7239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191000" y="1143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L</a:t>
              </a:r>
              <a:endParaRPr lang="en-US" sz="3200" dirty="0"/>
            </a:p>
          </p:txBody>
        </p:sp>
        <p:cxnSp>
          <p:nvCxnSpPr>
            <p:cNvPr id="53" name="Shape 52"/>
            <p:cNvCxnSpPr>
              <a:stCxn id="13" idx="0"/>
              <a:endCxn id="51" idx="2"/>
            </p:cNvCxnSpPr>
            <p:nvPr/>
          </p:nvCxnSpPr>
          <p:spPr>
            <a:xfrm rot="5400000" flipH="1" flipV="1">
              <a:off x="2590800" y="1828800"/>
              <a:ext cx="1943100" cy="12573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41" idx="0"/>
              <a:endCxn id="51" idx="6"/>
            </p:cNvCxnSpPr>
            <p:nvPr/>
          </p:nvCxnSpPr>
          <p:spPr>
            <a:xfrm rot="16200000" flipV="1">
              <a:off x="5257800" y="1104900"/>
              <a:ext cx="419100" cy="118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667000" y="381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</a:t>
              </a:r>
              <a:endParaRPr lang="en-US" sz="3200" dirty="0"/>
            </a:p>
          </p:txBody>
        </p:sp>
        <p:cxnSp>
          <p:nvCxnSpPr>
            <p:cNvPr id="58" name="Shape 57"/>
            <p:cNvCxnSpPr>
              <a:stCxn id="51" idx="0"/>
              <a:endCxn id="56" idx="6"/>
            </p:cNvCxnSpPr>
            <p:nvPr/>
          </p:nvCxnSpPr>
          <p:spPr>
            <a:xfrm rot="16200000" flipV="1">
              <a:off x="3733800" y="342900"/>
              <a:ext cx="419100" cy="118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>
              <a:stCxn id="56" idx="2"/>
              <a:endCxn id="4" idx="0"/>
            </p:cNvCxnSpPr>
            <p:nvPr/>
          </p:nvCxnSpPr>
          <p:spPr>
            <a:xfrm rot="10800000" flipV="1">
              <a:off x="1333500" y="723900"/>
              <a:ext cx="1333500" cy="499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Dendrogram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Divisive and Agglomerative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Divisive</a:t>
            </a:r>
          </a:p>
          <a:p>
            <a:pPr lvl="1"/>
            <a:r>
              <a:rPr lang="en-US" dirty="0" smtClean="0"/>
              <a:t>Start with a single cluster consisting of all of the items</a:t>
            </a:r>
          </a:p>
          <a:p>
            <a:pPr lvl="1"/>
            <a:r>
              <a:rPr lang="en-US" dirty="0" smtClean="0"/>
              <a:t>Until only singleton clusters exist…</a:t>
            </a:r>
          </a:p>
          <a:p>
            <a:pPr lvl="2"/>
            <a:r>
              <a:rPr lang="en-US" b="1" dirty="0" smtClean="0"/>
              <a:t>Divide</a:t>
            </a:r>
            <a:r>
              <a:rPr lang="en-US" dirty="0" smtClean="0"/>
              <a:t> an existing cluster into two new clusters</a:t>
            </a:r>
          </a:p>
          <a:p>
            <a:r>
              <a:rPr lang="en-US" dirty="0" smtClean="0"/>
              <a:t>Agglomerative</a:t>
            </a:r>
          </a:p>
          <a:p>
            <a:pPr lvl="1"/>
            <a:r>
              <a:rPr lang="en-US" dirty="0" smtClean="0"/>
              <a:t>Start with </a:t>
            </a:r>
            <a:r>
              <a:rPr lang="en-US" i="1" dirty="0" smtClean="0"/>
              <a:t>N</a:t>
            </a:r>
            <a:r>
              <a:rPr lang="en-US" dirty="0" smtClean="0"/>
              <a:t> (# items) singleton clusters</a:t>
            </a:r>
          </a:p>
          <a:p>
            <a:pPr lvl="1"/>
            <a:r>
              <a:rPr lang="en-US" dirty="0" smtClean="0"/>
              <a:t>Until a single cluster exists…</a:t>
            </a:r>
          </a:p>
          <a:p>
            <a:pPr lvl="2"/>
            <a:r>
              <a:rPr lang="en-US" b="1" dirty="0" smtClean="0"/>
              <a:t>Combine</a:t>
            </a:r>
            <a:r>
              <a:rPr lang="en-US" dirty="0" smtClean="0"/>
              <a:t> two existing cluster into a new cluster</a:t>
            </a:r>
          </a:p>
          <a:p>
            <a:r>
              <a:rPr lang="en-US" dirty="0" smtClean="0"/>
              <a:t>How do we know how to divide or combined clusters?</a:t>
            </a:r>
          </a:p>
          <a:p>
            <a:pPr lvl="1"/>
            <a:r>
              <a:rPr lang="en-US" dirty="0" smtClean="0"/>
              <a:t>Define a division or combination cost</a:t>
            </a:r>
          </a:p>
          <a:p>
            <a:pPr lvl="1"/>
            <a:r>
              <a:rPr lang="en-US" dirty="0" smtClean="0"/>
              <a:t>Perform the division or combination with the lowest cost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1142998" y="1371600"/>
            <a:ext cx="6858002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8001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400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943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382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81000" y="76200"/>
              <a:ext cx="3886200" cy="3124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791200" y="685800"/>
              <a:ext cx="3048000" cy="25146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219200" y="5257800"/>
              <a:ext cx="3048000" cy="12954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Hierarchical Clustering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143000" y="1371600"/>
            <a:ext cx="6857998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8001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400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943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382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477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09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981200" y="8382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590800" y="685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95400" y="2209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752600" y="2667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352800" y="2438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733800" y="1905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867400" y="2209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324600" y="2667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924800" y="2438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305800" y="1905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219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352800" y="5867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733800" y="5334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Agglomerative Hierarchical Clustering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Single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Complete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Average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Average group linkage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388" y="2170281"/>
            <a:ext cx="5689115" cy="268119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0717" y="3276600"/>
            <a:ext cx="5738456" cy="268097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642" y="4369887"/>
            <a:ext cx="4786607" cy="65931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7634" y="5802998"/>
            <a:ext cx="3344623" cy="2930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1143002" y="1371600"/>
            <a:ext cx="6857997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276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219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77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848600" y="1828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791200" y="2133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09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05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276600" y="1828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219200" y="2133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7" name="Oval 96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57400" y="0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Single Linkage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29400" y="0"/>
              <a:ext cx="24384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Complete Linkage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57400" y="3429000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Average Linkage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19800" y="3429000"/>
              <a:ext cx="30480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Average Group Linkage</a:t>
              </a:r>
              <a:endParaRPr lang="en-US" dirty="0"/>
            </a:p>
          </p:txBody>
        </p:sp>
        <p:cxnSp>
          <p:nvCxnSpPr>
            <p:cNvPr id="107" name="Straight Connector 106"/>
            <p:cNvCxnSpPr>
              <a:stCxn id="40" idx="5"/>
              <a:endCxn id="97" idx="1"/>
            </p:cNvCxnSpPr>
            <p:nvPr/>
          </p:nvCxnSpPr>
          <p:spPr>
            <a:xfrm rot="16200000" flipH="1">
              <a:off x="1288863" y="145863"/>
              <a:ext cx="4702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7" idx="3"/>
              <a:endCxn id="43" idx="7"/>
            </p:cNvCxnSpPr>
            <p:nvPr/>
          </p:nvCxnSpPr>
          <p:spPr>
            <a:xfrm rot="5400000">
              <a:off x="1288863" y="1517463"/>
              <a:ext cx="1156074" cy="47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42" idx="5"/>
              <a:endCxn id="44" idx="1"/>
            </p:cNvCxnSpPr>
            <p:nvPr/>
          </p:nvCxnSpPr>
          <p:spPr>
            <a:xfrm rot="16200000" flipH="1">
              <a:off x="2889063" y="1060263"/>
              <a:ext cx="1003674" cy="9274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47" idx="6"/>
              <a:endCxn id="49" idx="1"/>
            </p:cNvCxnSpPr>
            <p:nvPr/>
          </p:nvCxnSpPr>
          <p:spPr>
            <a:xfrm>
              <a:off x="5562600" y="381000"/>
              <a:ext cx="1721037" cy="4256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49" idx="4"/>
              <a:endCxn id="48" idx="7"/>
            </p:cNvCxnSpPr>
            <p:nvPr/>
          </p:nvCxnSpPr>
          <p:spPr>
            <a:xfrm rot="5400000">
              <a:off x="6165664" y="1562100"/>
              <a:ext cx="1721037" cy="7304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41" idx="6"/>
              <a:endCxn id="39" idx="2"/>
            </p:cNvCxnSpPr>
            <p:nvPr/>
          </p:nvCxnSpPr>
          <p:spPr>
            <a:xfrm flipV="1">
              <a:off x="2133600" y="2667000"/>
              <a:ext cx="12954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50" idx="6"/>
              <a:endCxn id="51" idx="2"/>
            </p:cNvCxnSpPr>
            <p:nvPr/>
          </p:nvCxnSpPr>
          <p:spPr>
            <a:xfrm flipV="1">
              <a:off x="6248400" y="2133600"/>
              <a:ext cx="2133600" cy="304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40" idx="4"/>
              <a:endCxn id="43" idx="0"/>
            </p:cNvCxnSpPr>
            <p:nvPr/>
          </p:nvCxnSpPr>
          <p:spPr>
            <a:xfrm rot="16200000" flipH="1">
              <a:off x="304800" y="1066800"/>
              <a:ext cx="1752600" cy="685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40" idx="5"/>
              <a:endCxn id="44" idx="2"/>
            </p:cNvCxnSpPr>
            <p:nvPr/>
          </p:nvCxnSpPr>
          <p:spPr>
            <a:xfrm rot="16200000" flipH="1">
              <a:off x="1555563" y="-120838"/>
              <a:ext cx="1644837" cy="2864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47" idx="5"/>
              <a:endCxn id="46" idx="1"/>
            </p:cNvCxnSpPr>
            <p:nvPr/>
          </p:nvCxnSpPr>
          <p:spPr>
            <a:xfrm rot="16200000" flipH="1">
              <a:off x="5746563" y="260163"/>
              <a:ext cx="2070474" cy="25276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47" idx="5"/>
              <a:endCxn id="48" idx="0"/>
            </p:cNvCxnSpPr>
            <p:nvPr/>
          </p:nvCxnSpPr>
          <p:spPr>
            <a:xfrm rot="16200000" flipH="1">
              <a:off x="4908363" y="1098362"/>
              <a:ext cx="22544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49" idx="5"/>
              <a:endCxn id="46" idx="0"/>
            </p:cNvCxnSpPr>
            <p:nvPr/>
          </p:nvCxnSpPr>
          <p:spPr>
            <a:xfrm rot="16200000" flipH="1">
              <a:off x="7080063" y="1441262"/>
              <a:ext cx="1492437" cy="654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54" idx="6"/>
              <a:endCxn id="56" idx="1"/>
            </p:cNvCxnSpPr>
            <p:nvPr/>
          </p:nvCxnSpPr>
          <p:spPr>
            <a:xfrm>
              <a:off x="990600" y="3810000"/>
              <a:ext cx="1721037" cy="4256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54" idx="5"/>
              <a:endCxn id="59" idx="1"/>
            </p:cNvCxnSpPr>
            <p:nvPr/>
          </p:nvCxnSpPr>
          <p:spPr>
            <a:xfrm rot="16200000" flipH="1">
              <a:off x="1288863" y="3574863"/>
              <a:ext cx="4702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54" idx="4"/>
              <a:endCxn id="57" idx="0"/>
            </p:cNvCxnSpPr>
            <p:nvPr/>
          </p:nvCxnSpPr>
          <p:spPr>
            <a:xfrm rot="16200000" flipH="1">
              <a:off x="304800" y="4495800"/>
              <a:ext cx="1752600" cy="685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54" idx="5"/>
              <a:endCxn id="55" idx="0"/>
            </p:cNvCxnSpPr>
            <p:nvPr/>
          </p:nvCxnSpPr>
          <p:spPr>
            <a:xfrm rot="16200000" flipH="1">
              <a:off x="336363" y="4527362"/>
              <a:ext cx="22544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54" idx="5"/>
              <a:endCxn id="58" idx="2"/>
            </p:cNvCxnSpPr>
            <p:nvPr/>
          </p:nvCxnSpPr>
          <p:spPr>
            <a:xfrm rot="16200000" flipH="1">
              <a:off x="1555563" y="3308162"/>
              <a:ext cx="1644837" cy="2864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54" idx="5"/>
              <a:endCxn id="53" idx="1"/>
            </p:cNvCxnSpPr>
            <p:nvPr/>
          </p:nvCxnSpPr>
          <p:spPr>
            <a:xfrm rot="16200000" flipH="1">
              <a:off x="1174563" y="3689163"/>
              <a:ext cx="2070474" cy="25276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59" idx="3"/>
              <a:endCxn id="57" idx="7"/>
            </p:cNvCxnSpPr>
            <p:nvPr/>
          </p:nvCxnSpPr>
          <p:spPr>
            <a:xfrm rot="5400000">
              <a:off x="1288863" y="4946463"/>
              <a:ext cx="1156074" cy="47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59" idx="4"/>
              <a:endCxn id="55" idx="0"/>
            </p:cNvCxnSpPr>
            <p:nvPr/>
          </p:nvCxnSpPr>
          <p:spPr>
            <a:xfrm rot="5400000">
              <a:off x="1333500" y="5295900"/>
              <a:ext cx="15240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56" idx="3"/>
              <a:endCxn id="57" idx="6"/>
            </p:cNvCxnSpPr>
            <p:nvPr/>
          </p:nvCxnSpPr>
          <p:spPr>
            <a:xfrm rot="5400000">
              <a:off x="1485901" y="4641663"/>
              <a:ext cx="14162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56" idx="4"/>
              <a:endCxn id="55" idx="7"/>
            </p:cNvCxnSpPr>
            <p:nvPr/>
          </p:nvCxnSpPr>
          <p:spPr>
            <a:xfrm rot="5400000">
              <a:off x="1593664" y="4991100"/>
              <a:ext cx="1721037" cy="7304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59" idx="5"/>
              <a:endCxn id="53" idx="1"/>
            </p:cNvCxnSpPr>
            <p:nvPr/>
          </p:nvCxnSpPr>
          <p:spPr>
            <a:xfrm rot="16200000" flipH="1">
              <a:off x="2203263" y="4717863"/>
              <a:ext cx="13846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56" idx="4"/>
              <a:endCxn id="53" idx="0"/>
            </p:cNvCxnSpPr>
            <p:nvPr/>
          </p:nvCxnSpPr>
          <p:spPr>
            <a:xfrm rot="16200000" flipH="1">
              <a:off x="2476500" y="4838700"/>
              <a:ext cx="1447800" cy="762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59" idx="6"/>
              <a:endCxn id="58" idx="1"/>
            </p:cNvCxnSpPr>
            <p:nvPr/>
          </p:nvCxnSpPr>
          <p:spPr>
            <a:xfrm>
              <a:off x="2362200" y="4495800"/>
              <a:ext cx="1492437" cy="959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56" idx="5"/>
              <a:endCxn id="58" idx="0"/>
            </p:cNvCxnSpPr>
            <p:nvPr/>
          </p:nvCxnSpPr>
          <p:spPr>
            <a:xfrm rot="16200000" flipH="1">
              <a:off x="2965263" y="4413062"/>
              <a:ext cx="9590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57" idx="6"/>
              <a:endCxn id="58" idx="2"/>
            </p:cNvCxnSpPr>
            <p:nvPr/>
          </p:nvCxnSpPr>
          <p:spPr>
            <a:xfrm flipV="1">
              <a:off x="1676400" y="5562600"/>
              <a:ext cx="2133600" cy="304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57" idx="6"/>
              <a:endCxn id="53" idx="2"/>
            </p:cNvCxnSpPr>
            <p:nvPr/>
          </p:nvCxnSpPr>
          <p:spPr>
            <a:xfrm>
              <a:off x="1676400" y="5867400"/>
              <a:ext cx="17526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55" idx="6"/>
              <a:endCxn id="58" idx="3"/>
            </p:cNvCxnSpPr>
            <p:nvPr/>
          </p:nvCxnSpPr>
          <p:spPr>
            <a:xfrm flipV="1">
              <a:off x="2133600" y="5670363"/>
              <a:ext cx="1721037" cy="654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55" idx="6"/>
              <a:endCxn id="53" idx="3"/>
            </p:cNvCxnSpPr>
            <p:nvPr/>
          </p:nvCxnSpPr>
          <p:spPr>
            <a:xfrm flipV="1">
              <a:off x="2133600" y="6203763"/>
              <a:ext cx="1340037" cy="1208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62103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6934200" y="4267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8191500" y="56769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cxnSp>
          <p:nvCxnSpPr>
            <p:cNvPr id="228" name="Straight Connector 227"/>
            <p:cNvCxnSpPr>
              <a:stCxn id="224" idx="6"/>
              <a:endCxn id="227" idx="3"/>
            </p:cNvCxnSpPr>
            <p:nvPr/>
          </p:nvCxnSpPr>
          <p:spPr>
            <a:xfrm flipV="1">
              <a:off x="6515100" y="5937063"/>
              <a:ext cx="1721037" cy="1589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6" idx="5"/>
              <a:endCxn id="227" idx="2"/>
            </p:cNvCxnSpPr>
            <p:nvPr/>
          </p:nvCxnSpPr>
          <p:spPr>
            <a:xfrm rot="16200000" flipH="1">
              <a:off x="5898963" y="3536762"/>
              <a:ext cx="1911537" cy="26735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4" idx="7"/>
              <a:endCxn id="225" idx="4"/>
            </p:cNvCxnSpPr>
            <p:nvPr/>
          </p:nvCxnSpPr>
          <p:spPr>
            <a:xfrm rot="5400000" flipH="1" flipV="1">
              <a:off x="6070413" y="4972051"/>
              <a:ext cx="1416237" cy="6161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5"/>
              <a:endCxn id="227" idx="1"/>
            </p:cNvCxnSpPr>
            <p:nvPr/>
          </p:nvCxnSpPr>
          <p:spPr>
            <a:xfrm rot="16200000" flipH="1">
              <a:off x="7118163" y="4603563"/>
              <a:ext cx="1194174" cy="10417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6" idx="4"/>
              <a:endCxn id="224" idx="0"/>
            </p:cNvCxnSpPr>
            <p:nvPr/>
          </p:nvCxnSpPr>
          <p:spPr>
            <a:xfrm rot="16200000" flipH="1">
              <a:off x="4895850" y="4476750"/>
              <a:ext cx="1981200" cy="9525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6" idx="6"/>
              <a:endCxn id="225" idx="2"/>
            </p:cNvCxnSpPr>
            <p:nvPr/>
          </p:nvCxnSpPr>
          <p:spPr>
            <a:xfrm>
              <a:off x="5562600" y="3810000"/>
              <a:ext cx="1371600" cy="609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Strategies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Agglomerative Clustering Algorithm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219200"/>
            <a:ext cx="5981709" cy="551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 clustering constructs a hierarchy of clusters</a:t>
            </a:r>
          </a:p>
          <a:p>
            <a:r>
              <a:rPr lang="en-US" dirty="0" smtClean="0"/>
              <a:t>K-means always maintains exactly </a:t>
            </a:r>
            <a:r>
              <a:rPr lang="en-US" i="1" dirty="0" smtClean="0"/>
              <a:t>K</a:t>
            </a:r>
            <a:r>
              <a:rPr lang="en-US" dirty="0" smtClean="0"/>
              <a:t> clusters</a:t>
            </a:r>
          </a:p>
          <a:p>
            <a:pPr lvl="1"/>
            <a:r>
              <a:rPr lang="en-US" dirty="0" smtClean="0"/>
              <a:t>Clusters represented as </a:t>
            </a:r>
            <a:r>
              <a:rPr lang="en-US" dirty="0" err="1" smtClean="0"/>
              <a:t>centroids</a:t>
            </a:r>
            <a:r>
              <a:rPr lang="en-US" dirty="0" smtClean="0"/>
              <a:t> (“center of mass”)</a:t>
            </a:r>
          </a:p>
          <a:p>
            <a:r>
              <a:rPr lang="en-US" dirty="0" smtClean="0"/>
              <a:t>Basic algorithm:</a:t>
            </a:r>
          </a:p>
          <a:p>
            <a:pPr lvl="1"/>
            <a:r>
              <a:rPr lang="en-US" dirty="0" smtClean="0"/>
              <a:t>Step 0: Choose </a:t>
            </a:r>
            <a:r>
              <a:rPr lang="en-US" i="1" dirty="0" smtClean="0"/>
              <a:t>K</a:t>
            </a:r>
            <a:r>
              <a:rPr lang="en-US" dirty="0" smtClean="0"/>
              <a:t>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pPr lvl="1"/>
            <a:r>
              <a:rPr lang="en-US" dirty="0" smtClean="0"/>
              <a:t>Step 1: Assign points to closet </a:t>
            </a:r>
            <a:r>
              <a:rPr lang="en-US" dirty="0" err="1" smtClean="0"/>
              <a:t>centroid</a:t>
            </a:r>
            <a:endParaRPr lang="en-US" dirty="0" smtClean="0"/>
          </a:p>
          <a:p>
            <a:pPr lvl="1"/>
            <a:r>
              <a:rPr lang="en-US" dirty="0" smtClean="0"/>
              <a:t>Step 2: </a:t>
            </a:r>
            <a:r>
              <a:rPr lang="en-US" dirty="0" err="1" smtClean="0"/>
              <a:t>Recompute</a:t>
            </a:r>
            <a:r>
              <a:rPr lang="en-US" dirty="0" smtClean="0"/>
              <a:t>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pPr lvl="1"/>
            <a:r>
              <a:rPr lang="en-US" dirty="0" smtClean="0"/>
              <a:t>Step 3: </a:t>
            </a:r>
            <a:r>
              <a:rPr lang="en-US" dirty="0" err="1" smtClean="0"/>
              <a:t>Goto</a:t>
            </a:r>
            <a:r>
              <a:rPr lang="en-US" dirty="0" smtClean="0"/>
              <a:t> 1</a:t>
            </a:r>
          </a:p>
          <a:p>
            <a:r>
              <a:rPr lang="en-US" dirty="0" smtClean="0"/>
              <a:t>Tends to converge quickly</a:t>
            </a:r>
          </a:p>
          <a:p>
            <a:r>
              <a:rPr lang="en-US" dirty="0" smtClean="0"/>
              <a:t>Can be sensitive to choice of initial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Must choose </a:t>
            </a:r>
            <a:r>
              <a:rPr lang="en-US" i="1" dirty="0" smtClean="0"/>
              <a:t>K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Algorithm</a:t>
            </a:r>
            <a:endParaRPr lang="en-US" dirty="0"/>
          </a:p>
        </p:txBody>
      </p:sp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91" y="1523991"/>
            <a:ext cx="8763017" cy="4495809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and K-Means clustering partition items into clusters</a:t>
            </a:r>
          </a:p>
          <a:p>
            <a:pPr lvl="1"/>
            <a:r>
              <a:rPr lang="en-US" dirty="0" smtClean="0"/>
              <a:t>Every item is in exactly one cluster</a:t>
            </a:r>
            <a:endParaRPr lang="en-US" dirty="0"/>
          </a:p>
          <a:p>
            <a:r>
              <a:rPr lang="en-US" dirty="0" smtClean="0"/>
              <a:t>K-Nearest neighbor clustering forms one cluster per item</a:t>
            </a:r>
          </a:p>
          <a:p>
            <a:pPr lvl="1"/>
            <a:r>
              <a:rPr lang="en-US" dirty="0" smtClean="0"/>
              <a:t>The cluster for item </a:t>
            </a:r>
            <a:r>
              <a:rPr lang="en-US" i="1" dirty="0" smtClean="0"/>
              <a:t>j</a:t>
            </a:r>
            <a:r>
              <a:rPr lang="en-US" dirty="0" smtClean="0"/>
              <a:t> consists of </a:t>
            </a:r>
            <a:r>
              <a:rPr lang="en-US" i="1" dirty="0" smtClean="0"/>
              <a:t>j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nearest neighbors</a:t>
            </a:r>
          </a:p>
          <a:p>
            <a:pPr lvl="1"/>
            <a:r>
              <a:rPr lang="en-US" dirty="0" smtClean="0"/>
              <a:t>Clusters now overlap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classifier based on </a:t>
            </a:r>
            <a:r>
              <a:rPr lang="en-US" dirty="0" err="1" smtClean="0"/>
              <a:t>Bayes</a:t>
            </a:r>
            <a:r>
              <a:rPr lang="en-US" dirty="0" smtClean="0"/>
              <a:t>’ rule: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</a:t>
            </a:r>
            <a:r>
              <a:rPr lang="en-US" dirty="0" smtClean="0"/>
              <a:t> is a random variable corresponding to the class</a:t>
            </a:r>
          </a:p>
          <a:p>
            <a:r>
              <a:rPr lang="en-US" i="1" dirty="0" smtClean="0"/>
              <a:t>D</a:t>
            </a:r>
            <a:r>
              <a:rPr lang="en-US" dirty="0" smtClean="0"/>
              <a:t> is a random variable corresponding to the input (e.g. document)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388106"/>
            <a:ext cx="4674118" cy="134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143000" y="1485899"/>
            <a:ext cx="6858000" cy="5143501"/>
            <a:chOff x="0" y="0"/>
            <a:chExt cx="9144000" cy="6858000"/>
          </a:xfrm>
        </p:grpSpPr>
        <p:sp>
          <p:nvSpPr>
            <p:cNvPr id="295" name="Oval 294"/>
            <p:cNvSpPr/>
            <p:nvPr/>
          </p:nvSpPr>
          <p:spPr>
            <a:xfrm>
              <a:off x="6477000" y="5562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914400" y="4800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7162800" y="990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7848600" y="441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1371600" y="3429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1828800" y="4724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5257800" y="9144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7010400" y="52578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6096000" y="2133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533400" y="60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2438400" y="6096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848600" y="6858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762000" y="1143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4648200" y="3581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3352800" y="8382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6248400" y="4800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5638800" y="1524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1371600" y="40386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1524000" y="54102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7391400" y="3962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3581400" y="1524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762000" y="3581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7848600" y="1295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4038600" y="3429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495800" y="29718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3124200" y="5715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876800" y="6096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3276600" y="228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1828800" y="3048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19200" y="60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8153400" y="27432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457200" y="42672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4191000" y="40386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400800" y="1371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4114800" y="1143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5-Nearest Neighbor Clustering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Evaluating clustering is challenging, since it is an </a:t>
            </a:r>
            <a:r>
              <a:rPr lang="en-US" b="1" i="1" dirty="0" smtClean="0"/>
              <a:t>unsupervised</a:t>
            </a:r>
            <a:r>
              <a:rPr lang="en-US" dirty="0" smtClean="0"/>
              <a:t> learning task</a:t>
            </a:r>
          </a:p>
          <a:p>
            <a:r>
              <a:rPr lang="en-US" dirty="0" smtClean="0"/>
              <a:t>If labels exist, can use standard IR metrics, such as precision and recall</a:t>
            </a:r>
          </a:p>
          <a:p>
            <a:r>
              <a:rPr lang="en-US" dirty="0" smtClean="0"/>
              <a:t>If not, then can use measures such as “cluster precision”, which is defined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Another option is to evaluate clustering as part of an end-to-end system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749" y="4419600"/>
            <a:ext cx="4698501" cy="63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K-means and K-nearest neighbor clustering require us to choose </a:t>
            </a:r>
            <a:r>
              <a:rPr lang="en-US" i="1" dirty="0" smtClean="0"/>
              <a:t>K</a:t>
            </a:r>
            <a:r>
              <a:rPr lang="en-US" dirty="0" smtClean="0"/>
              <a:t>, the number of clusters</a:t>
            </a:r>
          </a:p>
          <a:p>
            <a:r>
              <a:rPr lang="en-US" dirty="0" smtClean="0"/>
              <a:t>No theoretically appealing way of choosing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Depends on the application and data</a:t>
            </a:r>
          </a:p>
          <a:p>
            <a:r>
              <a:rPr lang="en-US" dirty="0" smtClean="0"/>
              <a:t>Can use hierarchical clustering and choose the best level of the hierarchy to use</a:t>
            </a:r>
          </a:p>
          <a:p>
            <a:r>
              <a:rPr lang="en-US" dirty="0" smtClean="0"/>
              <a:t>Can use adaptive </a:t>
            </a:r>
            <a:r>
              <a:rPr lang="en-US" i="1" dirty="0" smtClean="0"/>
              <a:t>K</a:t>
            </a:r>
            <a:r>
              <a:rPr lang="en-US" dirty="0" smtClean="0"/>
              <a:t> for K-nearest neighbor clustering</a:t>
            </a:r>
          </a:p>
          <a:p>
            <a:pPr lvl="1"/>
            <a:r>
              <a:rPr lang="en-US" dirty="0" smtClean="0"/>
              <a:t>Define a ‘ball’ around each item</a:t>
            </a:r>
          </a:p>
          <a:p>
            <a:r>
              <a:rPr lang="en-US" dirty="0" smtClean="0"/>
              <a:t>Difficult problem with no clear solution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14425" y="1219200"/>
            <a:ext cx="6915150" cy="5429250"/>
            <a:chOff x="1543050" y="1276350"/>
            <a:chExt cx="6915150" cy="5429250"/>
          </a:xfrm>
        </p:grpSpPr>
        <p:sp>
          <p:nvSpPr>
            <p:cNvPr id="295" name="Oval 294"/>
            <p:cNvSpPr/>
            <p:nvPr/>
          </p:nvSpPr>
          <p:spPr>
            <a:xfrm>
              <a:off x="6115050" y="59055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1943100" y="5334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6629400" y="24765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43750" y="50482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2286000" y="43053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2628900" y="52768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5200650" y="24193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6515100" y="56769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5829300" y="3333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1657350" y="2190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3086100" y="6305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143750" y="22479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1828800" y="2590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4743450" y="44196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3771900" y="23622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5943600" y="5334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5486400" y="2876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2286000" y="476250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2400300" y="57912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6800850" y="47053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3943350" y="2876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1828800" y="44196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7143750" y="27051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4286250" y="43053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629150" y="39624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3600450" y="6019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914900" y="6305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3714750" y="1905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2628900" y="196215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2171700" y="2190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7372350" y="379095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49339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4400550" y="476250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057900" y="27622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43400" y="2590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714750" y="407670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Oval 38"/>
            <p:cNvSpPr/>
            <p:nvPr/>
          </p:nvSpPr>
          <p:spPr>
            <a:xfrm>
              <a:off x="1543050" y="407670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Oval 39"/>
            <p:cNvSpPr/>
            <p:nvPr/>
          </p:nvSpPr>
          <p:spPr>
            <a:xfrm>
              <a:off x="1885950" y="127635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Oval 40"/>
            <p:cNvSpPr/>
            <p:nvPr/>
          </p:nvSpPr>
          <p:spPr>
            <a:xfrm>
              <a:off x="6629400" y="310515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Nearest Neighbor Clustering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and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Cluster hypothesis</a:t>
            </a:r>
          </a:p>
          <a:p>
            <a:pPr lvl="1"/>
            <a:r>
              <a:rPr lang="en-US" dirty="0" smtClean="0"/>
              <a:t>“Closely associated documents tend to be relevant to the same requests” – van Rijsbergen ‘79</a:t>
            </a:r>
          </a:p>
          <a:p>
            <a:r>
              <a:rPr lang="en-US" dirty="0" smtClean="0"/>
              <a:t>Tends to hold in practice, but not always</a:t>
            </a:r>
          </a:p>
          <a:p>
            <a:r>
              <a:rPr lang="en-US" dirty="0" smtClean="0"/>
              <a:t>Two retrieval modeling options</a:t>
            </a:r>
          </a:p>
          <a:p>
            <a:pPr lvl="1"/>
            <a:r>
              <a:rPr lang="en-US" dirty="0" smtClean="0"/>
              <a:t>Retrieve clusters according to P(</a:t>
            </a:r>
            <a:r>
              <a:rPr lang="en-US" i="1" dirty="0" smtClean="0"/>
              <a:t>Q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Smooth documents using K-NN clusters: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Smoothing approach more effective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239" y="4521706"/>
            <a:ext cx="6731521" cy="73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Cluster Hypothesis</a:t>
            </a:r>
            <a:endParaRPr lang="en-US" dirty="0"/>
          </a:p>
        </p:txBody>
      </p:sp>
      <p:pic>
        <p:nvPicPr>
          <p:cNvPr id="57347" name="Picture 3" descr="C:\Users\croft\Desktop\cluster-hy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889625" cy="5369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101: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Random variables are non-deterministic</a:t>
            </a:r>
          </a:p>
          <a:p>
            <a:pPr lvl="1"/>
            <a:r>
              <a:rPr lang="en-US" dirty="0" smtClean="0"/>
              <a:t>Can be discrete (finite number of outcomes) or continues</a:t>
            </a:r>
          </a:p>
          <a:p>
            <a:pPr lvl="1"/>
            <a:r>
              <a:rPr lang="en-US" dirty="0" smtClean="0"/>
              <a:t>Model uncertainty in a variable</a:t>
            </a:r>
          </a:p>
          <a:p>
            <a:r>
              <a:rPr lang="en-US" dirty="0" smtClean="0"/>
              <a:t>P(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) means “the probability that random variable X takes on value x”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Let X be the outcome of a coin toss</a:t>
            </a:r>
          </a:p>
          <a:p>
            <a:pPr lvl="1"/>
            <a:r>
              <a:rPr lang="en-US" dirty="0" smtClean="0"/>
              <a:t>P(X = heads) = P(X = tails) = 0.5</a:t>
            </a:r>
          </a:p>
          <a:p>
            <a:r>
              <a:rPr lang="en-US" dirty="0" smtClean="0"/>
              <a:t>Example: </a:t>
            </a:r>
            <a:r>
              <a:rPr lang="en-US" i="1" dirty="0" smtClean="0"/>
              <a:t>Y</a:t>
            </a:r>
            <a:r>
              <a:rPr lang="en-US" dirty="0" smtClean="0"/>
              <a:t> = 5 - 2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random, then </a:t>
            </a:r>
            <a:r>
              <a:rPr lang="en-US" i="1" dirty="0" smtClean="0"/>
              <a:t>Y</a:t>
            </a:r>
            <a:r>
              <a:rPr lang="en-US" dirty="0" smtClean="0"/>
              <a:t> is random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deterministic then </a:t>
            </a:r>
            <a:r>
              <a:rPr lang="en-US" i="1" dirty="0" smtClean="0"/>
              <a:t>Y</a:t>
            </a:r>
            <a:r>
              <a:rPr lang="en-US" dirty="0" smtClean="0"/>
              <a:t> is also deterministic</a:t>
            </a:r>
          </a:p>
          <a:p>
            <a:pPr lvl="2"/>
            <a:r>
              <a:rPr lang="en-US" i="1" dirty="0" smtClean="0"/>
              <a:t>Note: </a:t>
            </a:r>
            <a:r>
              <a:rPr lang="en-US" dirty="0" smtClean="0"/>
              <a:t>“Deterministic” just means P(X = x) = 1.0!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classified according to: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estimate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and P(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c</a:t>
            </a:r>
            <a:r>
              <a:rPr lang="en-US" dirty="0" smtClean="0"/>
              <a:t>) is the probability of observing class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the probability that document d is observed given the class is known to be </a:t>
            </a:r>
            <a:r>
              <a:rPr lang="en-US" i="1" dirty="0" smtClean="0"/>
              <a:t>c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899" y="2438400"/>
            <a:ext cx="4469901" cy="114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i="1" dirty="0" smtClean="0"/>
              <a:t>c</a:t>
            </a:r>
            <a:r>
              <a:rPr lang="en-US" dirty="0" smtClean="0"/>
              <a:t>) is the probability of observing class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Estimated as the proportion of training documents in class </a:t>
            </a:r>
            <a:r>
              <a:rPr lang="en-US" i="1" dirty="0" smtClean="0"/>
              <a:t>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c</a:t>
            </a:r>
            <a:r>
              <a:rPr lang="en-US" dirty="0" smtClean="0"/>
              <a:t> is the number of training documents in class </a:t>
            </a:r>
            <a:r>
              <a:rPr lang="en-US" i="1" dirty="0" smtClean="0"/>
              <a:t>c</a:t>
            </a:r>
          </a:p>
          <a:p>
            <a:r>
              <a:rPr lang="en-US" i="1" dirty="0" smtClean="0"/>
              <a:t>N </a:t>
            </a:r>
            <a:r>
              <a:rPr lang="en-US" dirty="0" smtClean="0"/>
              <a:t>is the total number of training documents</a:t>
            </a:r>
            <a:endParaRPr lang="en-US" i="1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353" y="3505200"/>
            <a:ext cx="1193294" cy="559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P(C | D) &amp; = &amp; \frac{P(D | C)P(C)}{P(D)} \\&#10;           &amp; = &amp; \frac{P(D | C)P(C)}{\sum_{c \in \mathcal{C}} P(D | C = c)P(C = c)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84"/>
  <p:tag name="PICTUREFILESIZE" val="173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w | c) = \frac{tf_{w,c} + \mu \frac{cf_w}{|C|}}{|c| + \mu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00"/>
  <p:tag name="PICTUREFILESIZE" val="58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textrm{Margin}(w) = \frac{|w \cdot x^{-}| + |w \cdot x^{+}|}{||w|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39"/>
  <p:tag name="PICTUREFILESIZE" val="62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 \cdot x &gt;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41"/>
  <p:tag name="PICTUREFILESIZE" val="2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 \cdot x &lt;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0"/>
  <p:tag name="ORIGWIDTH" val="41"/>
  <p:tag name="PICTUREFILESIZE" val="23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 \cdot x =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0"/>
  <p:tag name="ORIGWIDTH" val="41"/>
  <p:tag name="PICTUREFILESIZE" val="23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 \cdot x = 1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1"/>
  <p:tag name="ORIGWIDTH" val="41"/>
  <p:tag name="PICTUREFILESIZE" val="23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 \cdot x = -1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2"/>
  <p:tag name="ORIGWIDTH" val="49"/>
  <p:tag name="PICTUREFILESIZE" val="3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|w \cdot x^{-}| = |w \cdot x^{+}| = 1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96"/>
  <p:tag name="PICTUREFILESIZE" val="25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frac{2}{||w|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19"/>
  <p:tag name="PICTUREFILESIZE" val="10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||w||^2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22"/>
  <p:tag name="PICTUREFILESIZE" val="8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\textrm{Class}(d) &amp; = &amp; \arg\max_{c \in \mathcal{C}} P(c | d) \\&#10;                    &amp; = &amp; \arg\max_{c \in \mathcal{C}} \frac{P(d | c)P(c)}{\sum_{c \in C} P(d | c)P(c)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76"/>
  <p:tag name="PICTUREFILESIZE" val="1678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minimize: &amp; \frac{1}{2}||w||^2 &amp; \\&#10;  subject\ to: &amp; &amp; \\&#10;       &amp; w \cdot x_i \geq 1  &amp; \forall i\textrm{ s.t. Class}(i) =\textrm{ +} \\&#10;       &amp; w \cdot x_i \leq -1 &amp; \forall i\textrm{ s.t. Class}(i) =\textrm{ -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07"/>
  <p:tag name="PICTUREFILESIZE" val="185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minimize: &amp; \frac{1}{2}||w||^2 + C \sum_{i=1}^N \xi_i &amp; \nonumber \\&#10;  subject\ to: &amp; &amp; \nonumber \\&#10;       &amp; w \cdot x_i \geq 1 - \xi_i &amp; \forall i\textrm{ s.t. Class}(i) = \textrm{+} \\&#10;       &amp; w \cdot x_i \leq -1 + \xi_i &amp; \forall i\textrm{ s.t. Class}(i) = \textrm{-} \\&#10;       &amp; \xi_i \geq 0 &amp; \forall i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9"/>
  <p:tag name="PICTUREFILESIZE" val="253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Phi(x) = \left( \begin{array}{c} x_1^2 \\ \sqrt{2}x_1x_2 \\ x_2^2 \end{array} \right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93"/>
  <p:tag name="PICTUREFILESIZE" val="72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\Phi(w) \cdot \Phi(x) &amp; = &amp; w_1^2x_1^2 + 2 w_1w_2x_1x_2 + w_2^2x_2^2 \\&#10;                        &amp; = &amp; (w \cdot x)^2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95"/>
  <p:tag name="PICTUREFILESIZE" val="11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Phi(w) \cdot \Phi(x) \]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49"/>
  <p:tag name="PICTUREFILESIZE" val="2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&#10;  \begin{center}&#10;  \begin{tabular}{|c|c|c|}&#10;  \hline&#10;  Kernel Type &amp; Value &amp; Implicit Dimension \\&#10;  \hline&#10;  Linear &amp; $K(x_1,x_2) = x_1 \cdot x_2$ &amp; $N$ \\&#10;  \hline&#10;  Polynomial &amp; $K(x_1,x_2) = \left(x_1 \cdot x_2\right)^p$ &amp; $\left(\begin{array}{c} N + p - 1 \\ N \end{array}\right)$ \\&#10;  \hline&#10;  Gaussian &amp; $K(x_1,x_2) = \exp{-||x_1-x_2||^2/2\sigma^2}$ &amp; Infinite \\&#10;  \hline&#10;  \end{tabular}&#10;  \end{center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23"/>
  <p:tag name="PICTUREFILESIZE" val="344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textrm{Class}(x) = \arg \max_c w_c \cdot x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09"/>
  <p:tag name="PICTUREFILESIZE" val="53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IG(w) &amp; = &amp; H(C) - H(C | w) \\&#10;          &amp; = &amp; -\sum_{c \in \mathcal{C}} P(c) \log P(c) + \sum_{w \in \left\{0,1\right\}} P(w) \sum_{c \in \mathcal{C}} P(c | w) \log P(c | w)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97"/>
  <p:tag name="PICTUREFILESIZE" val="199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COST(C_i, C_j) = \min \{dist(X_i, X_j) | X_i \in C_i, X_j \in C_j\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3"/>
  <p:tag name="PICTUREFILESIZE" val="112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COST(C_i, C_j) = \max \{dist(X_i, X_j) | X_i \in C_i, X_j \in C_j\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5"/>
  <p:tag name="PICTUREFILESIZE" val="116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c) = \frac{N_c}{N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47"/>
  <p:tag name="PICTUREFILESIZE" val="25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COST(C_i, C_j) = \frac{\sum_{X_i \in C_i, X_j \in C_j} dist(X_i, X_j)}{|C_i||C_j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96"/>
  <p:tag name="PICTUREFILESIZE" val="127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COST(C_i, C_j) = dist(\mu_{C_i}, \mu_{C_j}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37"/>
  <p:tag name="PICTUREFILESIZE" val="73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orithm}&#10;\usepackage{algpseudocode}&#10;\begin{document}&#10;\begin{algorithm}&#10;  \caption{Agglomerative Clustering}&#10;  \begin{algorithmic}[1]&#10;    \Procedure{AgglomerativeCluster}{$X_1, \ldots, X_N$, $K$}&#10;       \State $A[1], \ldots, A[N] \leftarrow 1, \ldots, N$&#10;       \State $ids \leftarrow \{1, \ldots, N\}$&#10;       \For{$c = N\textrm{ to }K$}&#10;          \State $bestcost \leftarrow \infty$&#10;          \State $bestclusterA \leftarrow \textrm{ undefined}$&#10;          \State $bestclusterB \leftarrow \textrm{ undefined}$&#10;          \For{$i \in ids$}&#10;             \For{$j \in ids - \{i\}$}&#10;                \State $c_{i,j} \leftarrow COST(C_i, C_j)$&#10;                \If{$c_{i,j} &lt; bestcost$}&#10;                   \State $bestcost \leftarrow c_{i,j}$&#10;                   \State $bestclusterA \leftarrow i$&#10;                   \State $bestclusterB \leftarrow j$&#10;                \EndIf&#10;             \EndFor&#10;          \EndFor&#10;          \State $ids \leftarrow ids - \{bestClusterA\}$&#10;          \For{$i = 1\textrm{ to }N$}&#10;             \If{$A[i]\textrm{ is equal to }bestClusterA$}&#10;                \State $A[i] \leftarrow bestClusterB$&#10;             \EndIf&#10;          \EndFor&#10;       \EndFor&#10;    \EndProcedure&#10;  \end{algorithmic}&#10;  \label{alg:agglomerative}&#10;\end{algorithm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45"/>
  <p:tag name="PICTUREFILESIZE" val="1207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orithm}&#10;\usepackage{algpseudocode}&#10;\begin{document}&#10;\begin{algorithm}&#10;  \caption{K-Means Clustering}&#10;  \begin{algorithmic}[1]&#10;    \Procedure{KMeansCluster}{$X_1, \ldots, X_N$, $K$}&#10;       \State $A[1], \ldots, A[N] \leftarrow\textrm{ initial cluster assignment}$&#10;       %\State $\mu_{C_1}, \ldots, \mu_{C_K} \leftarrow\textrm{ initial centroids}$&#10;       \Repeat&#10;          \State $change \leftarrow false$&#10;          \For{$i = 1\textrm{ to }N$}&#10;             \State $\hat{k} \leftarrow \arg\min_k dist(X_i, C_k)$&#10;             \If{$A[i]$\textbf{ is not equal }$\hat{k}$}&#10;                \State $A[i] \leftarrow \hat{k}$&#10;                \State $change \leftarrow true$&#10;             \EndIf&#10;          \EndFor&#10;          %\For{$k = 1\textrm{ to }K$}&#10;          %   \State $\mu_{C_k} \leftarrow \frac{\sum_{i:A[i]=k}X_i}{|i:A[i]=k|}$&#10;          %\EndFor&#10;       \Until{$change$\textbf{ is equal to }$false$}&#10;       \Return{$A[1], \ldots, A[N]$}&#10;    \EndProcedure&#10;  \end{algorithmic}&#10;  \label{alg:kmeans}&#10;\end{algorithm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45"/>
  <p:tag name="PICTUREFILESIZE" val="712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ClusterPrecision = \frac{\sum_{i=1}^K |\textrm{MaxClass}(C_i)|}{N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85"/>
  <p:tag name="PICTUREFILESIZE" val="107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w|D) = (1-\lambda -\delta) \frac{f_{w,D}}{|D|} + \delta \sum_{C_j}\frac{f_{w,C_j}}{|C_j|}P(D|C_j)  + \lambda \frac{f_{w,Coll}}{|Coll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65"/>
  <p:tag name="PICTUREFILESIZE" val="161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P(d | c) = \prod_{w \in \mathcal{V}} P(w | c)^{\delta(w,d)}\left(1 - P(w | c)\right)^{1-\delta(w,d)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02"/>
  <p:tag name="PICTUREFILESIZE" val="10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P(w | c) = \frac{df_{w,c} + 1}{N_c + 1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83"/>
  <p:tag name="PICTUREFILESIZE" val="44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P(w | c) = \frac{df_{w,c} + \mu \frac{N_w}{N}}{N_c + \mu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98"/>
  <p:tag name="PICTUREFILESIZE" val="6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figure}&#10;  \begin{center}&#10;  \begin{tabular}{|c|c|c|c|c|c|c|c|}&#10;    \hline&#10;    document $id$ &amp; cheap &amp; buy &amp; banking &amp; dinner &amp; the &amp; $class$ \\&#10;    \hline&#10;     1 &amp; 0 &amp; 0 &amp; 0 &amp; 0 &amp; 2 &amp; not spam \\&#10;     2 &amp; 3 &amp; 0 &amp; 1 &amp; 0 &amp; 1 &amp; spam \\&#10;     3 &amp; 0 &amp; 0 &amp; 0 &amp; 0 &amp; 1 &amp; not spam \\&#10;     4 &amp; 2 &amp; 0 &amp; 3 &amp; 0 &amp; 2 &amp; spam \\&#10;     5 &amp; 5 &amp; 2 &amp; 0 &amp; 0 &amp; 1 &amp; spam \\&#10;     6 &amp; 0 &amp; 0 &amp; 1 &amp; 0 &amp; 1 &amp; not spam \\&#10;     7 &amp; 0 &amp; 1 &amp; 1 &amp; 0 &amp; 1 &amp; not spam \\&#10;     8 &amp; 0 &amp; 0 &amp; 0 &amp; 0 &amp; 1 &amp; not spam \\&#10;     9 &amp; 0 &amp; 0 &amp; 0 &amp; 0 &amp; 1 &amp; not spam \\&#10;    10 &amp; 1 &amp; 1 &amp; 0 &amp; 1 &amp; 2 &amp; not spam \\&#10;    \hline&#10;  \end{tabular}&#10;  \end{center}&#10;\end{figure}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97"/>
  <p:tag name="PICTUREFILESIZE" val="526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  P(d | c) &amp; = &amp; P(|d|) \left( tf_{w_1,d},tf_{w_2,d},\ldots,tf_{w_{\mathcal{V},d}} \right)! \prod_{w \in \mathcal{V}} P(w | c)^{tf_{w,d}} \\&#10;           &amp; \propto &amp; \prod_{w \in \mathcal{V}} P(w | c)^{tf_{w,d}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67"/>
  <p:tag name="PICTUREFILESIZE" val="191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P(w | c) = \frac{tf_{w,c} + 1}{|c| + |\mathcal{V}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83"/>
  <p:tag name="PICTUREFILESIZE" val="44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2576</Words>
  <Application>Microsoft Office PowerPoint</Application>
  <PresentationFormat>On-screen Show (4:3)</PresentationFormat>
  <Paragraphs>647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Acrobat Document</vt:lpstr>
      <vt:lpstr>Search Engines</vt:lpstr>
      <vt:lpstr>Classification and Clustering</vt:lpstr>
      <vt:lpstr>Classification</vt:lpstr>
      <vt:lpstr>How to Classify?</vt:lpstr>
      <vt:lpstr>Ontologies</vt:lpstr>
      <vt:lpstr>Naïve Bayes Classifier</vt:lpstr>
      <vt:lpstr>Probability 101: Random Variables</vt:lpstr>
      <vt:lpstr>Naïve Bayes Classifier</vt:lpstr>
      <vt:lpstr>Estimating P(c)</vt:lpstr>
      <vt:lpstr>Estimating P(d | c)</vt:lpstr>
      <vt:lpstr>Multiple Bernoulli Event Space</vt:lpstr>
      <vt:lpstr>Multiple Bernoulli Document Representation</vt:lpstr>
      <vt:lpstr>Multiple-Bernoulli: Estimating P(d | c)</vt:lpstr>
      <vt:lpstr>Multinomial Event Space</vt:lpstr>
      <vt:lpstr>Multinomial Document Representation</vt:lpstr>
      <vt:lpstr>Multinomial: Estimating P(d | c)</vt:lpstr>
      <vt:lpstr>Support Vector Machines</vt:lpstr>
      <vt:lpstr>“Best” Hyperplane?</vt:lpstr>
      <vt:lpstr>Support Vector Machines</vt:lpstr>
      <vt:lpstr>“Best” Hyperplane?</vt:lpstr>
      <vt:lpstr>Separable vs. Non-Separable Data</vt:lpstr>
      <vt:lpstr>Linear Separable Case</vt:lpstr>
      <vt:lpstr>Linearly Non-Separable Case</vt:lpstr>
      <vt:lpstr>The Kernel Trick</vt:lpstr>
      <vt:lpstr>Kernel Trick Example</vt:lpstr>
      <vt:lpstr>Common Kernels</vt:lpstr>
      <vt:lpstr>Non-Binary Classification with SVMs</vt:lpstr>
      <vt:lpstr>SVM Tools</vt:lpstr>
      <vt:lpstr>Evaluating Classifiers</vt:lpstr>
      <vt:lpstr>Classes of Classifiers</vt:lpstr>
      <vt:lpstr>Generative vs. Discriminative</vt:lpstr>
      <vt:lpstr>Naïve Bayes Generative Process</vt:lpstr>
      <vt:lpstr>Nearest Neighbor Classification</vt:lpstr>
      <vt:lpstr>Feature Selection</vt:lpstr>
      <vt:lpstr>Information Gain</vt:lpstr>
      <vt:lpstr>Classification Applications</vt:lpstr>
      <vt:lpstr>Spam, Spam, Spam</vt:lpstr>
      <vt:lpstr>Spam Example</vt:lpstr>
      <vt:lpstr>Spam Detection</vt:lpstr>
      <vt:lpstr>Example Spam Assassin Output</vt:lpstr>
      <vt:lpstr>Sentiment</vt:lpstr>
      <vt:lpstr>Classifying Sentiment</vt:lpstr>
      <vt:lpstr>Sentiment Classification Example</vt:lpstr>
      <vt:lpstr>Classifying Online Ads</vt:lpstr>
      <vt:lpstr>Semantic Classification</vt:lpstr>
      <vt:lpstr>Semantic Classification</vt:lpstr>
      <vt:lpstr>Clustering</vt:lpstr>
      <vt:lpstr>Clustering</vt:lpstr>
      <vt:lpstr>Hierarchical Clustering</vt:lpstr>
      <vt:lpstr>Example Dendrogram</vt:lpstr>
      <vt:lpstr>Divisive and Agglomerative Hierarchical Clustering</vt:lpstr>
      <vt:lpstr>Divisive Hierarchical Clustering</vt:lpstr>
      <vt:lpstr>Agglomerative Hierarchical Clustering</vt:lpstr>
      <vt:lpstr>Clustering Costs</vt:lpstr>
      <vt:lpstr>Clustering Strategies</vt:lpstr>
      <vt:lpstr>Agglomerative Clustering Algorithm</vt:lpstr>
      <vt:lpstr>K-Means Clustering</vt:lpstr>
      <vt:lpstr>K-Means Clustering Algorithm</vt:lpstr>
      <vt:lpstr>K-Nearest Neighbor Clustering</vt:lpstr>
      <vt:lpstr>5-Nearest Neighbor Clustering</vt:lpstr>
      <vt:lpstr>Evaluating Clustering</vt:lpstr>
      <vt:lpstr>How to Choose K?</vt:lpstr>
      <vt:lpstr>Adaptive Nearest Neighbor Clustering</vt:lpstr>
      <vt:lpstr>Clustering and Search</vt:lpstr>
      <vt:lpstr>Testing the Cluster Hypothesis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metzler</dc:creator>
  <cp:lastModifiedBy>croft</cp:lastModifiedBy>
  <cp:revision>47</cp:revision>
  <dcterms:created xsi:type="dcterms:W3CDTF">2008-09-03T04:35:22Z</dcterms:created>
  <dcterms:modified xsi:type="dcterms:W3CDTF">2009-04-21T14:33:26Z</dcterms:modified>
</cp:coreProperties>
</file>